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6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6C8C5C3-15C5-4C22-8EFA-6324A491A489}" type="datetimeFigureOut">
              <a:rPr lang="en-IN" smtClean="0"/>
              <a:t>25-12-2025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322731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6C8C5C3-15C5-4C22-8EFA-6324A491A489}" type="datetimeFigureOut">
              <a:rPr lang="en-IN" smtClean="0"/>
              <a:t>25-12-2025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239534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6C8C5C3-15C5-4C22-8EFA-6324A491A489}" type="datetimeFigureOut">
              <a:rPr lang="en-IN" smtClean="0"/>
              <a:t>25-12-2025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1911221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9_Contents slide layout">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0D6D91A3-B04D-4069-9A9E-AEFAA6DDFCF0}"/>
              </a:ext>
            </a:extLst>
          </p:cNvPr>
          <p:cNvSpPr/>
          <p:nvPr userDrawn="1"/>
        </p:nvSpPr>
        <p:spPr>
          <a:xfrm>
            <a:off x="0" y="0"/>
            <a:ext cx="81003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 xmlns:a16="http://schemas.microsoft.com/office/drawing/2014/main" id="{023A8095-3FDE-4C32-9FFD-9823377F8AF5}"/>
              </a:ext>
            </a:extLst>
          </p:cNvPr>
          <p:cNvSpPr>
            <a:spLocks noGrp="1"/>
          </p:cNvSpPr>
          <p:nvPr>
            <p:ph type="pic" idx="13" hasCustomPrompt="1"/>
          </p:nvPr>
        </p:nvSpPr>
        <p:spPr>
          <a:xfrm>
            <a:off x="4611757" y="1162879"/>
            <a:ext cx="7580243" cy="4532244"/>
          </a:xfrm>
          <a:prstGeom prst="rect">
            <a:avLst/>
          </a:prstGeom>
          <a:solidFill>
            <a:schemeClr val="bg1">
              <a:lumMod val="95000"/>
            </a:schemeClr>
          </a:solidFill>
        </p:spPr>
        <p:txBody>
          <a:bodyPr anchor="ctr"/>
          <a:lstStyle>
            <a:lvl1pPr marL="0" indent="0" algn="ctr">
              <a:buNone/>
              <a:defRPr sz="18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4" name="Picture Placeholder 2">
            <a:extLst>
              <a:ext uri="{FF2B5EF4-FFF2-40B4-BE49-F238E27FC236}">
                <a16:creationId xmlns="" xmlns:a16="http://schemas.microsoft.com/office/drawing/2014/main" id="{BE8C1F5C-192F-43AE-9B93-9A4C91D7CE94}"/>
              </a:ext>
            </a:extLst>
          </p:cNvPr>
          <p:cNvSpPr>
            <a:spLocks noGrp="1"/>
          </p:cNvSpPr>
          <p:nvPr>
            <p:ph type="pic" idx="14" hasCustomPrompt="1"/>
          </p:nvPr>
        </p:nvSpPr>
        <p:spPr>
          <a:xfrm rot="20585984">
            <a:off x="3080925" y="3887570"/>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And Send To Back</a:t>
            </a:r>
            <a:endParaRPr lang="ko-KR" altLang="en-US" dirty="0"/>
          </a:p>
        </p:txBody>
      </p:sp>
      <p:sp>
        <p:nvSpPr>
          <p:cNvPr id="5" name="Picture Placeholder 2">
            <a:extLst>
              <a:ext uri="{FF2B5EF4-FFF2-40B4-BE49-F238E27FC236}">
                <a16:creationId xmlns="" xmlns:a16="http://schemas.microsoft.com/office/drawing/2014/main" id="{582C7C59-FDF9-46DF-BE98-363BC3321E23}"/>
              </a:ext>
            </a:extLst>
          </p:cNvPr>
          <p:cNvSpPr>
            <a:spLocks noGrp="1"/>
          </p:cNvSpPr>
          <p:nvPr>
            <p:ph type="pic" idx="15" hasCustomPrompt="1"/>
          </p:nvPr>
        </p:nvSpPr>
        <p:spPr>
          <a:xfrm rot="1034171">
            <a:off x="878941" y="3883311"/>
            <a:ext cx="2253284" cy="2389344"/>
          </a:xfrm>
          <a:prstGeom prst="rect">
            <a:avLst/>
          </a:prstGeom>
          <a:solidFill>
            <a:schemeClr val="bg1">
              <a:lumMod val="95000"/>
            </a:schemeClr>
          </a:solidFill>
          <a:ln w="50800">
            <a:solidFill>
              <a:schemeClr val="bg1"/>
            </a:solidFill>
          </a:ln>
        </p:spPr>
        <p:txBody>
          <a:bodyPr anchor="ctr"/>
          <a:lstStyle>
            <a:lvl1pPr marL="0" indent="0" algn="ctr">
              <a:buNone/>
              <a:defRPr sz="14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240839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014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6C8C5C3-15C5-4C22-8EFA-6324A491A489}" type="datetimeFigureOut">
              <a:rPr lang="en-IN" smtClean="0"/>
              <a:t>25-12-2025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332695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6C8C5C3-15C5-4C22-8EFA-6324A491A489}" type="datetimeFigureOut">
              <a:rPr lang="en-IN" smtClean="0"/>
              <a:t>25-12-2025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1655008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6C8C5C3-15C5-4C22-8EFA-6324A491A489}" type="datetimeFigureOut">
              <a:rPr lang="en-IN" smtClean="0"/>
              <a:t>25-12-2025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2439464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6C8C5C3-15C5-4C22-8EFA-6324A491A489}" type="datetimeFigureOut">
              <a:rPr lang="en-IN" smtClean="0"/>
              <a:t>25-12-2025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281575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6C8C5C3-15C5-4C22-8EFA-6324A491A489}" type="datetimeFigureOut">
              <a:rPr lang="en-IN" smtClean="0"/>
              <a:t>25-12-2025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203218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8C5C3-15C5-4C22-8EFA-6324A491A489}" type="datetimeFigureOut">
              <a:rPr lang="en-IN" smtClean="0"/>
              <a:t>25-12-2025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605363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C8C5C3-15C5-4C22-8EFA-6324A491A489}" type="datetimeFigureOut">
              <a:rPr lang="en-IN" smtClean="0"/>
              <a:t>25-12-2025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3987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C8C5C3-15C5-4C22-8EFA-6324A491A489}" type="datetimeFigureOut">
              <a:rPr lang="en-IN" smtClean="0"/>
              <a:t>25-12-2025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CFBC19B-1CEC-47BC-A493-C8098A7191E6}" type="slidenum">
              <a:rPr lang="en-IN" smtClean="0"/>
              <a:t>‹#›</a:t>
            </a:fld>
            <a:endParaRPr lang="en-IN"/>
          </a:p>
        </p:txBody>
      </p:sp>
    </p:spTree>
    <p:extLst>
      <p:ext uri="{BB962C8B-B14F-4D97-AF65-F5344CB8AC3E}">
        <p14:creationId xmlns:p14="http://schemas.microsoft.com/office/powerpoint/2010/main" val="2227592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8C5C3-15C5-4C22-8EFA-6324A491A489}" type="datetimeFigureOut">
              <a:rPr lang="en-IN" smtClean="0"/>
              <a:t>25-12-2025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FBC19B-1CEC-47BC-A493-C8098A7191E6}" type="slidenum">
              <a:rPr lang="en-IN" smtClean="0"/>
              <a:t>‹#›</a:t>
            </a:fld>
            <a:endParaRPr lang="en-IN"/>
          </a:p>
        </p:txBody>
      </p:sp>
    </p:spTree>
    <p:extLst>
      <p:ext uri="{BB962C8B-B14F-4D97-AF65-F5344CB8AC3E}">
        <p14:creationId xmlns:p14="http://schemas.microsoft.com/office/powerpoint/2010/main" val="3025828918"/>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
          <p:cNvPicPr>
            <a:picLocks noGrp="1" noChangeAspect="1"/>
          </p:cNvPicPr>
          <p:nvPr>
            <p:ph type="pic" idx="14"/>
          </p:nvPr>
        </p:nvPicPr>
        <p:blipFill>
          <a:blip r:embed="rId2"/>
          <a:srcRect l="13852" r="13852"/>
          <a:stretch>
            <a:fillRect/>
          </a:stretch>
        </p:blipFill>
        <p:spPr>
          <a:xfrm rot="20585984">
            <a:off x="219056" y="4883282"/>
            <a:ext cx="1652801" cy="1752602"/>
          </a:xfrm>
          <a:prstGeom prst="rect">
            <a:avLst/>
          </a:prstGeom>
        </p:spPr>
      </p:pic>
      <p:sp>
        <p:nvSpPr>
          <p:cNvPr id="9" name="Title 1"/>
          <p:cNvSpPr txBox="1">
            <a:spLocks/>
          </p:cNvSpPr>
          <p:nvPr/>
        </p:nvSpPr>
        <p:spPr>
          <a:xfrm>
            <a:off x="152400" y="457200"/>
            <a:ext cx="7848600" cy="144997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a:solidFill>
                  <a:srgbClr val="FFFF00"/>
                </a:solidFill>
                <a:latin typeface="Book Antiqua" panose="02040602050305030304" pitchFamily="18" charset="0"/>
              </a:rPr>
              <a:t>An Integrated Analysis of Cloud Computing’s </a:t>
            </a:r>
            <a:r>
              <a:rPr lang="en-US" sz="2000" b="1" dirty="0">
                <a:solidFill>
                  <a:srgbClr val="FFFF00"/>
                </a:solidFill>
                <a:latin typeface="Book Antiqua" panose="02040602050305030304" pitchFamily="18" charset="0"/>
              </a:rPr>
              <a:t>Environmental Sustainability, Economic Competitiveness and Social Well-Being towards Sustainable Development</a:t>
            </a:r>
          </a:p>
        </p:txBody>
      </p:sp>
      <p:sp>
        <p:nvSpPr>
          <p:cNvPr id="10" name="TextBox 9"/>
          <p:cNvSpPr txBox="1"/>
          <p:nvPr/>
        </p:nvSpPr>
        <p:spPr>
          <a:xfrm>
            <a:off x="8112034" y="4365010"/>
            <a:ext cx="4079966" cy="2492990"/>
          </a:xfrm>
          <a:prstGeom prst="rect">
            <a:avLst/>
          </a:prstGeom>
          <a:gradFill>
            <a:gsLst>
              <a:gs pos="100000">
                <a:srgbClr val="BCD6EE"/>
              </a:gs>
              <a:gs pos="0">
                <a:srgbClr val="C3DAF0"/>
              </a:gs>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a:effectLst>
            <a:outerShdw dir="5400000" algn="ctr" rotWithShape="0">
              <a:srgbClr val="000000">
                <a:alpha val="18000"/>
              </a:srgbClr>
            </a:out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600" dirty="0" smtClean="0">
                <a:solidFill>
                  <a:srgbClr val="002060"/>
                </a:solidFill>
                <a:latin typeface="Book Antiqua" panose="02040602050305030304" pitchFamily="18" charset="0"/>
              </a:rPr>
              <a:t>Presented By:</a:t>
            </a:r>
          </a:p>
          <a:p>
            <a:pPr algn="just"/>
            <a:endParaRPr lang="en-US" sz="1600" dirty="0" smtClean="0">
              <a:solidFill>
                <a:srgbClr val="002060"/>
              </a:solidFill>
              <a:latin typeface="Book Antiqua" panose="02040602050305030304" pitchFamily="18" charset="0"/>
            </a:endParaRPr>
          </a:p>
          <a:p>
            <a:pPr algn="just"/>
            <a:r>
              <a:rPr lang="en-US" sz="1600" dirty="0" smtClean="0">
                <a:solidFill>
                  <a:srgbClr val="002060"/>
                </a:solidFill>
                <a:latin typeface="Book Antiqua" panose="02040602050305030304" pitchFamily="18" charset="0"/>
              </a:rPr>
              <a:t>Hemant </a:t>
            </a:r>
            <a:r>
              <a:rPr lang="en-US" sz="1600" dirty="0">
                <a:solidFill>
                  <a:srgbClr val="002060"/>
                </a:solidFill>
                <a:latin typeface="Book Antiqua" panose="02040602050305030304" pitchFamily="18" charset="0"/>
              </a:rPr>
              <a:t>Kumar </a:t>
            </a:r>
            <a:r>
              <a:rPr lang="en-US" sz="1600" dirty="0" smtClean="0">
                <a:solidFill>
                  <a:srgbClr val="002060"/>
                </a:solidFill>
                <a:latin typeface="Book Antiqua" panose="02040602050305030304" pitchFamily="18" charset="0"/>
              </a:rPr>
              <a:t>Singh</a:t>
            </a:r>
            <a:r>
              <a:rPr lang="en-US" sz="1600" baseline="30000" dirty="0" smtClean="0">
                <a:solidFill>
                  <a:srgbClr val="002060"/>
                </a:solidFill>
                <a:latin typeface="Book Antiqua" panose="02040602050305030304" pitchFamily="18" charset="0"/>
              </a:rPr>
              <a:t>1</a:t>
            </a:r>
            <a:r>
              <a:rPr lang="en-US" sz="1600" dirty="0" smtClean="0">
                <a:solidFill>
                  <a:srgbClr val="002060"/>
                </a:solidFill>
                <a:latin typeface="Book Antiqua" panose="02040602050305030304" pitchFamily="18" charset="0"/>
              </a:rPr>
              <a:t> </a:t>
            </a:r>
            <a:r>
              <a:rPr lang="en-US" sz="1600" dirty="0">
                <a:solidFill>
                  <a:srgbClr val="002060"/>
                </a:solidFill>
                <a:latin typeface="Book Antiqua" panose="02040602050305030304" pitchFamily="18" charset="0"/>
              </a:rPr>
              <a:t>and Bharat Raj </a:t>
            </a:r>
            <a:r>
              <a:rPr lang="en-US" sz="1600" dirty="0" smtClean="0">
                <a:solidFill>
                  <a:srgbClr val="002060"/>
                </a:solidFill>
                <a:latin typeface="Book Antiqua" panose="02040602050305030304" pitchFamily="18" charset="0"/>
              </a:rPr>
              <a:t>Singh</a:t>
            </a:r>
            <a:r>
              <a:rPr lang="en-US" sz="1600" baseline="30000" dirty="0" smtClean="0">
                <a:solidFill>
                  <a:srgbClr val="002060"/>
                </a:solidFill>
                <a:latin typeface="Book Antiqua" panose="02040602050305030304" pitchFamily="18" charset="0"/>
              </a:rPr>
              <a:t>2</a:t>
            </a:r>
            <a:endParaRPr lang="en-US" sz="1600" baseline="30000" dirty="0">
              <a:solidFill>
                <a:srgbClr val="002060"/>
              </a:solidFill>
              <a:latin typeface="Book Antiqua" panose="02040602050305030304" pitchFamily="18" charset="0"/>
            </a:endParaRPr>
          </a:p>
          <a:p>
            <a:pPr algn="just"/>
            <a:r>
              <a:rPr lang="en-US" sz="1200" baseline="30000" dirty="0" smtClean="0">
                <a:solidFill>
                  <a:srgbClr val="002060"/>
                </a:solidFill>
                <a:latin typeface="Book Antiqua" panose="02040602050305030304" pitchFamily="18" charset="0"/>
              </a:rPr>
              <a:t>1</a:t>
            </a:r>
            <a:r>
              <a:rPr lang="en-US" sz="1200" dirty="0" smtClean="0">
                <a:solidFill>
                  <a:srgbClr val="002060"/>
                </a:solidFill>
                <a:latin typeface="Book Antiqua" panose="02040602050305030304" pitchFamily="18" charset="0"/>
              </a:rPr>
              <a:t>Khwaja </a:t>
            </a:r>
            <a:r>
              <a:rPr lang="en-US" sz="1200" dirty="0" err="1">
                <a:solidFill>
                  <a:srgbClr val="002060"/>
                </a:solidFill>
                <a:latin typeface="Book Antiqua" panose="02040602050305030304" pitchFamily="18" charset="0"/>
              </a:rPr>
              <a:t>Moinuddin</a:t>
            </a:r>
            <a:r>
              <a:rPr lang="en-US" sz="1200" dirty="0">
                <a:solidFill>
                  <a:srgbClr val="002060"/>
                </a:solidFill>
                <a:latin typeface="Book Antiqua" panose="02040602050305030304" pitchFamily="18" charset="0"/>
              </a:rPr>
              <a:t> Chishti Language University, Lucknow</a:t>
            </a:r>
          </a:p>
          <a:p>
            <a:pPr algn="just"/>
            <a:r>
              <a:rPr lang="en-US" sz="1200" dirty="0">
                <a:solidFill>
                  <a:srgbClr val="002060"/>
                </a:solidFill>
                <a:latin typeface="Book Antiqua" panose="02040602050305030304" pitchFamily="18" charset="0"/>
              </a:rPr>
              <a:t>email: hemantbib@gmail.com</a:t>
            </a:r>
          </a:p>
          <a:p>
            <a:pPr algn="just"/>
            <a:r>
              <a:rPr lang="en-US" sz="1200" baseline="30000" dirty="0" smtClean="0">
                <a:solidFill>
                  <a:srgbClr val="002060"/>
                </a:solidFill>
                <a:latin typeface="Book Antiqua" panose="02040602050305030304" pitchFamily="18" charset="0"/>
              </a:rPr>
              <a:t>2</a:t>
            </a:r>
            <a:r>
              <a:rPr lang="en-US" sz="1200" dirty="0" smtClean="0">
                <a:solidFill>
                  <a:srgbClr val="002060"/>
                </a:solidFill>
                <a:latin typeface="Book Antiqua" panose="02040602050305030304" pitchFamily="18" charset="0"/>
              </a:rPr>
              <a:t>Director </a:t>
            </a:r>
            <a:r>
              <a:rPr lang="en-US" sz="1200" dirty="0">
                <a:solidFill>
                  <a:srgbClr val="002060"/>
                </a:solidFill>
                <a:latin typeface="Book Antiqua" panose="02040602050305030304" pitchFamily="18" charset="0"/>
              </a:rPr>
              <a:t>General (Technical), </a:t>
            </a:r>
            <a:endParaRPr lang="en-US" sz="1200" dirty="0" smtClean="0">
              <a:solidFill>
                <a:srgbClr val="002060"/>
              </a:solidFill>
              <a:latin typeface="Book Antiqua" panose="02040602050305030304" pitchFamily="18" charset="0"/>
            </a:endParaRPr>
          </a:p>
          <a:p>
            <a:pPr algn="just"/>
            <a:r>
              <a:rPr lang="en-US" sz="1200" dirty="0" smtClean="0">
                <a:solidFill>
                  <a:srgbClr val="002060"/>
                </a:solidFill>
                <a:latin typeface="Book Antiqua" panose="02040602050305030304" pitchFamily="18" charset="0"/>
              </a:rPr>
              <a:t>School </a:t>
            </a:r>
            <a:r>
              <a:rPr lang="en-US" sz="1200" dirty="0">
                <a:solidFill>
                  <a:srgbClr val="002060"/>
                </a:solidFill>
                <a:latin typeface="Book Antiqua" panose="02040602050305030304" pitchFamily="18" charset="0"/>
              </a:rPr>
              <a:t>of Management Sciences, Lucknow </a:t>
            </a:r>
          </a:p>
          <a:p>
            <a:pPr algn="just"/>
            <a:r>
              <a:rPr lang="en-US" sz="1200" dirty="0">
                <a:solidFill>
                  <a:srgbClr val="002060"/>
                </a:solidFill>
                <a:latin typeface="Book Antiqua" panose="02040602050305030304" pitchFamily="18" charset="0"/>
              </a:rPr>
              <a:t>email: brsingh@smslucknow.ac.in</a:t>
            </a:r>
          </a:p>
          <a:p>
            <a:endParaRPr lang="en-US" sz="2000" dirty="0" smtClean="0">
              <a:solidFill>
                <a:srgbClr val="C00000"/>
              </a:solidFill>
              <a:latin typeface="Bookman Old Style" panose="02050604050505020204" pitchFamily="18" charset="0"/>
            </a:endParaRPr>
          </a:p>
        </p:txBody>
      </p:sp>
      <p:pic>
        <p:nvPicPr>
          <p:cNvPr id="3" name="Picture 2"/>
          <p:cNvPicPr>
            <a:picLocks noChangeAspect="1"/>
          </p:cNvPicPr>
          <p:nvPr/>
        </p:nvPicPr>
        <p:blipFill>
          <a:blip r:embed="rId3"/>
          <a:stretch>
            <a:fillRect/>
          </a:stretch>
        </p:blipFill>
        <p:spPr>
          <a:xfrm>
            <a:off x="8915400" y="745660"/>
            <a:ext cx="1498363" cy="2285382"/>
          </a:xfrm>
          <a:prstGeom prst="rect">
            <a:avLst/>
          </a:prstGeom>
        </p:spPr>
      </p:pic>
      <p:pic>
        <p:nvPicPr>
          <p:cNvPr id="4" name="Picture 3"/>
          <p:cNvPicPr>
            <a:picLocks noChangeAspect="1"/>
          </p:cNvPicPr>
          <p:nvPr/>
        </p:nvPicPr>
        <p:blipFill>
          <a:blip r:embed="rId4"/>
          <a:stretch>
            <a:fillRect/>
          </a:stretch>
        </p:blipFill>
        <p:spPr>
          <a:xfrm>
            <a:off x="5862415" y="5004507"/>
            <a:ext cx="2249619" cy="1767993"/>
          </a:xfrm>
          <a:prstGeom prst="rect">
            <a:avLst/>
          </a:prstGeom>
        </p:spPr>
      </p:pic>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20400" y="151125"/>
            <a:ext cx="1030990" cy="1054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2168" y="1567875"/>
            <a:ext cx="4729064" cy="2652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6478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10515600" cy="777875"/>
          </a:xfrm>
        </p:spPr>
        <p:txBody>
          <a:bodyPr>
            <a:normAutofit/>
          </a:bodyPr>
          <a:lstStyle/>
          <a:p>
            <a:r>
              <a:rPr lang="en-IN" sz="2400" b="1" i="1" dirty="0">
                <a:solidFill>
                  <a:srgbClr val="FF0000"/>
                </a:solidFill>
                <a:latin typeface="+mn-lt"/>
                <a:ea typeface="+mn-ea"/>
                <a:cs typeface="+mn-cs"/>
              </a:rPr>
              <a:t>Economic Perspectives on Sustainable Cloud Computing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92643283"/>
              </p:ext>
            </p:extLst>
          </p:nvPr>
        </p:nvGraphicFramePr>
        <p:xfrm>
          <a:off x="838200" y="914400"/>
          <a:ext cx="10972800" cy="4343398"/>
        </p:xfrm>
        <a:graphic>
          <a:graphicData uri="http://schemas.openxmlformats.org/drawingml/2006/table">
            <a:tbl>
              <a:tblPr firstRow="1" firstCol="1" bandRow="1"/>
              <a:tblGrid>
                <a:gridCol w="2194560"/>
                <a:gridCol w="2194560"/>
                <a:gridCol w="2194560"/>
                <a:gridCol w="2194560"/>
                <a:gridCol w="2194560"/>
              </a:tblGrid>
              <a:tr h="271463">
                <a:tc>
                  <a:txBody>
                    <a:bodyPr/>
                    <a:lstStyle/>
                    <a:p>
                      <a:pPr>
                        <a:lnSpc>
                          <a:spcPct val="115000"/>
                        </a:lnSpc>
                        <a:spcAft>
                          <a:spcPts val="0"/>
                        </a:spcAft>
                      </a:pPr>
                      <a:r>
                        <a:rPr lang="en-IN" sz="1100" b="1" dirty="0">
                          <a:effectLst/>
                          <a:latin typeface="Times New Roman"/>
                          <a:ea typeface="Calibri"/>
                          <a:cs typeface="Times New Roman"/>
                        </a:rPr>
                        <a:t>Year</a:t>
                      </a:r>
                      <a:endParaRPr lang="en-IN"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Authors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Focus Area</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Key Contribution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Why It Is Useful</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4387">
                <a:tc>
                  <a:txBody>
                    <a:bodyPr/>
                    <a:lstStyle/>
                    <a:p>
                      <a:pPr>
                        <a:lnSpc>
                          <a:spcPct val="115000"/>
                        </a:lnSpc>
                        <a:spcAft>
                          <a:spcPts val="0"/>
                        </a:spcAft>
                      </a:pPr>
                      <a:r>
                        <a:rPr lang="en-IN" sz="1100">
                          <a:effectLst/>
                          <a:latin typeface="Times New Roman"/>
                          <a:ea typeface="Calibri"/>
                          <a:cs typeface="Times New Roman"/>
                        </a:rPr>
                        <a:t>2021</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B. Rao, K. Banerjee</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Economic Benefits of Sustainable Cloud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Identified cost savings in sustainable IT adoption.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Helps organizations justify investments in sustainable cloud solutions.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4387">
                <a:tc>
                  <a:txBody>
                    <a:bodyPr/>
                    <a:lstStyle/>
                    <a:p>
                      <a:pPr>
                        <a:lnSpc>
                          <a:spcPct val="115000"/>
                        </a:lnSpc>
                        <a:spcAft>
                          <a:spcPts val="0"/>
                        </a:spcAft>
                      </a:pPr>
                      <a:r>
                        <a:rPr lang="en-IN" sz="1100">
                          <a:effectLst/>
                          <a:latin typeface="Times New Roman"/>
                          <a:ea typeface="Calibri"/>
                          <a:cs typeface="Times New Roman"/>
                        </a:rPr>
                        <a:t>2022</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M. Rahimi, L. Fernandez</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Cloud Migration Costs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Assessed economic barriers in cloud adoption.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Highlights financial challenges to guide better planning for cloud migration.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4387">
                <a:tc>
                  <a:txBody>
                    <a:bodyPr/>
                    <a:lstStyle/>
                    <a:p>
                      <a:pPr>
                        <a:lnSpc>
                          <a:spcPct val="115000"/>
                        </a:lnSpc>
                        <a:spcAft>
                          <a:spcPts val="0"/>
                        </a:spcAft>
                      </a:pPr>
                      <a:r>
                        <a:rPr lang="en-IN" sz="1100">
                          <a:effectLst/>
                          <a:latin typeface="Times New Roman"/>
                          <a:ea typeface="Calibri"/>
                          <a:cs typeface="Times New Roman"/>
                        </a:rPr>
                        <a:t>2023</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F. Hassan, R. Choi</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Cost-efficient Cloud Operations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Used AI for optimizing cloud resources and reducing operational costs.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Shows how intelligent optimization can lower expenses while improving efficiency.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4387">
                <a:tc>
                  <a:txBody>
                    <a:bodyPr/>
                    <a:lstStyle/>
                    <a:p>
                      <a:pPr>
                        <a:lnSpc>
                          <a:spcPct val="115000"/>
                        </a:lnSpc>
                        <a:spcAft>
                          <a:spcPts val="0"/>
                        </a:spcAft>
                      </a:pPr>
                      <a:r>
                        <a:rPr lang="en-IN" sz="1100">
                          <a:effectLst/>
                          <a:latin typeface="Times New Roman"/>
                          <a:ea typeface="Calibri"/>
                          <a:cs typeface="Times New Roman"/>
                        </a:rPr>
                        <a:t>2024</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 Nelson, J. Gordon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Renewable-powered Cloud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Economically evaluated cloud data centers powered by renewables.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Provides insight into financial feasibility of clean energy-powered cloud systems.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4387">
                <a:tc>
                  <a:txBody>
                    <a:bodyPr/>
                    <a:lstStyle/>
                    <a:p>
                      <a:pPr>
                        <a:lnSpc>
                          <a:spcPct val="115000"/>
                        </a:lnSpc>
                        <a:spcAft>
                          <a:spcPts val="0"/>
                        </a:spcAft>
                      </a:pPr>
                      <a:r>
                        <a:rPr lang="en-IN" sz="1100">
                          <a:effectLst/>
                          <a:latin typeface="Times New Roman"/>
                          <a:ea typeface="Calibri"/>
                          <a:cs typeface="Times New Roman"/>
                        </a:rPr>
                        <a:t>2025</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dirty="0">
                          <a:effectLst/>
                          <a:latin typeface="Times New Roman"/>
                          <a:ea typeface="Calibri"/>
                          <a:cs typeface="Times New Roman"/>
                        </a:rPr>
                        <a:t>I. Das, F. Romero</a:t>
                      </a:r>
                      <a:endParaRPr lang="en-IN"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Circular Economy for Cloud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Proposed cost models for circular and resource-efficient cloud platforms.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dirty="0">
                          <a:effectLst/>
                          <a:latin typeface="Times New Roman"/>
                          <a:ea typeface="Calibri"/>
                          <a:cs typeface="Times New Roman"/>
                        </a:rPr>
                        <a:t>Guides adoption of circular economy principles to reduce costs and resource waste.</a:t>
                      </a:r>
                      <a:endParaRPr lang="en-IN"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71180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a:bodyPr>
          <a:lstStyle/>
          <a:p>
            <a:r>
              <a:rPr lang="en-IN" sz="2400" b="1" i="1" dirty="0">
                <a:solidFill>
                  <a:srgbClr val="FF0000"/>
                </a:solidFill>
              </a:rPr>
              <a:t>Social Perspectives on Sustainable Cloud Computing</a:t>
            </a:r>
            <a:endParaRPr lang="en-IN" sz="2400" i="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68500453"/>
              </p:ext>
            </p:extLst>
          </p:nvPr>
        </p:nvGraphicFramePr>
        <p:xfrm>
          <a:off x="838200" y="1066800"/>
          <a:ext cx="10896600" cy="4876800"/>
        </p:xfrm>
        <a:graphic>
          <a:graphicData uri="http://schemas.openxmlformats.org/drawingml/2006/table">
            <a:tbl>
              <a:tblPr firstRow="1" firstCol="1" bandRow="1"/>
              <a:tblGrid>
                <a:gridCol w="2179320"/>
                <a:gridCol w="2179320"/>
                <a:gridCol w="2179320"/>
                <a:gridCol w="2179320"/>
                <a:gridCol w="2179320"/>
              </a:tblGrid>
              <a:tr h="243840">
                <a:tc>
                  <a:txBody>
                    <a:bodyPr/>
                    <a:lstStyle/>
                    <a:p>
                      <a:pPr>
                        <a:lnSpc>
                          <a:spcPct val="115000"/>
                        </a:lnSpc>
                        <a:spcAft>
                          <a:spcPts val="0"/>
                        </a:spcAft>
                      </a:pPr>
                      <a:r>
                        <a:rPr lang="en-IN" sz="1100" b="1">
                          <a:effectLst/>
                          <a:latin typeface="Times New Roman"/>
                          <a:ea typeface="Calibri"/>
                          <a:cs typeface="Times New Roman"/>
                        </a:rPr>
                        <a:t>Year</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Authors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Focus Area</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Key Contribution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Why It Is Useful</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nSpc>
                          <a:spcPct val="115000"/>
                        </a:lnSpc>
                        <a:spcAft>
                          <a:spcPts val="0"/>
                        </a:spcAft>
                      </a:pPr>
                      <a:r>
                        <a:rPr lang="en-IN" sz="1100">
                          <a:effectLst/>
                          <a:latin typeface="Times New Roman"/>
                          <a:ea typeface="Calibri"/>
                          <a:cs typeface="Times New Roman"/>
                        </a:rPr>
                        <a:t>2020</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 Singh, R. Mehta</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Public Awareness of Cloud Impacts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Examined public perception of cloud sustainability.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Helps understand how society views cloud sustainability and identifies awareness gaps.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5360">
                <a:tc>
                  <a:txBody>
                    <a:bodyPr/>
                    <a:lstStyle/>
                    <a:p>
                      <a:pPr>
                        <a:lnSpc>
                          <a:spcPct val="115000"/>
                        </a:lnSpc>
                        <a:spcAft>
                          <a:spcPts val="0"/>
                        </a:spcAft>
                      </a:pPr>
                      <a:r>
                        <a:rPr lang="en-IN" sz="1100">
                          <a:effectLst/>
                          <a:latin typeface="Times New Roman"/>
                          <a:ea typeface="Calibri"/>
                          <a:cs typeface="Times New Roman"/>
                        </a:rPr>
                        <a:t>2021</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 Das, M. Narang</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Social Acceptance of Green Cloud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Studied user acceptance of sustainable cloud tools and remote work.</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Provides insights into adoption behavior, which can guide sustainable technology implementation.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nSpc>
                          <a:spcPct val="115000"/>
                        </a:lnSpc>
                        <a:spcAft>
                          <a:spcPts val="0"/>
                        </a:spcAft>
                      </a:pPr>
                      <a:r>
                        <a:rPr lang="en-IN" sz="1100">
                          <a:effectLst/>
                          <a:latin typeface="Times New Roman"/>
                          <a:ea typeface="Calibri"/>
                          <a:cs typeface="Times New Roman"/>
                        </a:rPr>
                        <a:t>2022</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K. Lee, A. Brown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Privacy &amp; Ethical Issues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Identified social concerns like privacy and workforce transformation.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Highlights ethical challenges that must be addressed for socially responsible cloud adoption.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nSpc>
                          <a:spcPct val="115000"/>
                        </a:lnSpc>
                        <a:spcAft>
                          <a:spcPts val="0"/>
                        </a:spcAft>
                      </a:pPr>
                      <a:r>
                        <a:rPr lang="en-IN" sz="1100">
                          <a:effectLst/>
                          <a:latin typeface="Times New Roman"/>
                          <a:ea typeface="Calibri"/>
                          <a:cs typeface="Times New Roman"/>
                        </a:rPr>
                        <a:t>2023</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V. Kumar, N. Roy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Remote Work &amp; Emission Reduction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Showed how cloud enables sustainable lifestyle shifts.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Demonstrates the social and environmental benefits of cloud-enabled remote work.</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nSpc>
                          <a:spcPct val="115000"/>
                        </a:lnSpc>
                        <a:spcAft>
                          <a:spcPts val="0"/>
                        </a:spcAft>
                      </a:pPr>
                      <a:r>
                        <a:rPr lang="en-IN" sz="1100">
                          <a:effectLst/>
                          <a:latin typeface="Times New Roman"/>
                          <a:ea typeface="Calibri"/>
                          <a:cs typeface="Times New Roman"/>
                        </a:rPr>
                        <a:t>2024</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 Ibrahim, P. Omar</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Digital Inclusion &amp; Society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Analyzed how cloud improves digital access and equality.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Supports policies and strategies for reducing the digital divide through cloud services.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nSpc>
                          <a:spcPct val="115000"/>
                        </a:lnSpc>
                        <a:spcAft>
                          <a:spcPts val="0"/>
                        </a:spcAft>
                      </a:pPr>
                      <a:r>
                        <a:rPr lang="en-IN" sz="1100">
                          <a:effectLst/>
                          <a:latin typeface="Times New Roman"/>
                          <a:ea typeface="Calibri"/>
                          <a:cs typeface="Times New Roman"/>
                        </a:rPr>
                        <a:t>2025</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R. Sato, L. Mendes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Ethical Cloud Ecosystems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Discussed digital rights, social responsibility, and ethical cloud use.</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dirty="0">
                          <a:effectLst/>
                          <a:latin typeface="Times New Roman"/>
                          <a:ea typeface="Calibri"/>
                          <a:cs typeface="Times New Roman"/>
                        </a:rPr>
                        <a:t>Guides the development of responsible, ethical, and inclusive cloud platforms.</a:t>
                      </a:r>
                      <a:endParaRPr lang="en-IN"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4187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a:solidFill>
                  <a:srgbClr val="FF0000"/>
                </a:solidFill>
              </a:rPr>
              <a:t>Drivers of Green Cloud Computing</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75099"/>
            <a:ext cx="8001000" cy="4185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5264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5475"/>
          </a:xfrm>
        </p:spPr>
        <p:txBody>
          <a:bodyPr>
            <a:normAutofit/>
          </a:bodyPr>
          <a:lstStyle/>
          <a:p>
            <a:r>
              <a:rPr lang="en-IN" sz="3200" b="1" i="1" dirty="0">
                <a:solidFill>
                  <a:srgbClr val="FF0000"/>
                </a:solidFill>
              </a:rPr>
              <a:t>Techniques and Technologies in Green Cloud Computing</a:t>
            </a:r>
            <a:endParaRPr lang="en-IN" sz="3200" i="1" dirty="0">
              <a:solidFill>
                <a:srgbClr val="FF0000"/>
              </a:solidFill>
            </a:endParaRPr>
          </a:p>
        </p:txBody>
      </p:sp>
      <p:sp>
        <p:nvSpPr>
          <p:cNvPr id="3" name="Content Placeholder 2"/>
          <p:cNvSpPr>
            <a:spLocks noGrp="1"/>
          </p:cNvSpPr>
          <p:nvPr>
            <p:ph idx="1"/>
          </p:nvPr>
        </p:nvSpPr>
        <p:spPr>
          <a:xfrm>
            <a:off x="914400" y="1143000"/>
            <a:ext cx="10515600" cy="4351338"/>
          </a:xfrm>
        </p:spPr>
        <p:txBody>
          <a:bodyPr>
            <a:normAutofit fontScale="77500" lnSpcReduction="20000"/>
          </a:bodyPr>
          <a:lstStyle/>
          <a:p>
            <a:pPr algn="just"/>
            <a:r>
              <a:rPr lang="en-IN" b="1" dirty="0"/>
              <a:t>1. Virtualization:</a:t>
            </a:r>
            <a:r>
              <a:rPr lang="en-IN" dirty="0"/>
              <a:t> Think of virtualization as dividing one powerful computer into many smaller virtual ones. This helps reduce the number of physical machines needed, which automatically cuts energy use and heat generation.</a:t>
            </a:r>
          </a:p>
          <a:p>
            <a:pPr algn="just"/>
            <a:r>
              <a:rPr lang="en-IN" b="1" dirty="0"/>
              <a:t>2. Server Consolidation: </a:t>
            </a:r>
            <a:r>
              <a:rPr lang="en-IN" dirty="0"/>
              <a:t>Instead of running many half-empty servers, cloud providers pack multiple workloads onto fewer machines. This means fewer servers to power, cool and maintain,  saving electricity and money.</a:t>
            </a:r>
            <a:endParaRPr lang="en-IN" b="1" dirty="0"/>
          </a:p>
          <a:p>
            <a:pPr algn="just"/>
            <a:r>
              <a:rPr lang="en-IN" b="1" dirty="0"/>
              <a:t>3. Dynamic Resource Allocation:</a:t>
            </a:r>
            <a:r>
              <a:rPr lang="en-IN" dirty="0"/>
              <a:t> Resources like CPU, memory and storage are given out only when needed. This prevents energy waste because servers don’t stay powered at full capacity when there’s no work to do.</a:t>
            </a:r>
            <a:endParaRPr lang="en-IN" b="1" dirty="0"/>
          </a:p>
          <a:p>
            <a:pPr algn="just"/>
            <a:r>
              <a:rPr lang="en-IN" b="1" dirty="0"/>
              <a:t>4. Energy-Efficient Hardware:</a:t>
            </a:r>
            <a:r>
              <a:rPr lang="en-IN" dirty="0"/>
              <a:t> Modern cloud data centers use low-power chips, efficient storage devices (like SSDs), and smarter cooling systems. These technologies help cut down electricity consumption without affecting performance.</a:t>
            </a:r>
          </a:p>
          <a:p>
            <a:pPr algn="just"/>
            <a:r>
              <a:rPr lang="en-IN" b="1" dirty="0"/>
              <a:t>5. Renewable Energy Usage:</a:t>
            </a:r>
            <a:r>
              <a:rPr lang="en-IN" dirty="0"/>
              <a:t> Many big cloud companies run their data centers on solar, wind, or hydropower. This reduces their carbon footprint and makes cloud services more eco-friendly.</a:t>
            </a:r>
          </a:p>
          <a:p>
            <a:endParaRPr lang="en-IN" dirty="0"/>
          </a:p>
        </p:txBody>
      </p:sp>
    </p:spTree>
    <p:extLst>
      <p:ext uri="{BB962C8B-B14F-4D97-AF65-F5344CB8AC3E}">
        <p14:creationId xmlns:p14="http://schemas.microsoft.com/office/powerpoint/2010/main" val="2368730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IN" b="1" dirty="0"/>
              <a:t>6. Green Data Centers: </a:t>
            </a:r>
            <a:r>
              <a:rPr lang="en-IN" dirty="0"/>
              <a:t>These are specially designed buildings that use natural cooling, intelligent layouts, and controlled temperatures to reduce energy usage. Some even use outside air or liquid cooling instead of traditional AC systems.</a:t>
            </a:r>
          </a:p>
          <a:p>
            <a:r>
              <a:rPr lang="en-IN" b="1" dirty="0"/>
              <a:t>7. Load Balancing: </a:t>
            </a:r>
            <a:r>
              <a:rPr lang="en-IN" dirty="0"/>
              <a:t>Load balancing spreads tasks evenly across servers so that no single server gets overloaded. This helps all machines run smoothly and efficiently, reducing overall power usage.</a:t>
            </a:r>
          </a:p>
          <a:p>
            <a:r>
              <a:rPr lang="en-IN" b="1" dirty="0"/>
              <a:t>8. Containers (Docker, Kubernetes): </a:t>
            </a:r>
            <a:r>
              <a:rPr lang="en-IN" dirty="0"/>
              <a:t>Containers are lighter than virtual machines.</a:t>
            </a:r>
            <a:br>
              <a:rPr lang="en-IN" dirty="0"/>
            </a:br>
            <a:r>
              <a:rPr lang="en-IN" dirty="0"/>
              <a:t>They use fewer resources, start faster, and allow applications to run efficiently without wasting energy.</a:t>
            </a:r>
          </a:p>
          <a:p>
            <a:r>
              <a:rPr lang="en-IN" b="1" dirty="0"/>
              <a:t>9. Advanced Cooling Techniques: </a:t>
            </a:r>
            <a:r>
              <a:rPr lang="en-IN" dirty="0"/>
              <a:t>Techniques like liquid immersion cooling, free-air-cooling, and AI-based cooling significantly reduce the power required to keep servers from overheating.</a:t>
            </a:r>
          </a:p>
          <a:p>
            <a:endParaRPr lang="en-IN" dirty="0"/>
          </a:p>
        </p:txBody>
      </p:sp>
    </p:spTree>
    <p:extLst>
      <p:ext uri="{BB962C8B-B14F-4D97-AF65-F5344CB8AC3E}">
        <p14:creationId xmlns:p14="http://schemas.microsoft.com/office/powerpoint/2010/main" val="1342503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normAutofit/>
          </a:bodyPr>
          <a:lstStyle/>
          <a:p>
            <a:r>
              <a:rPr lang="en-IN" sz="3600" b="1" i="1" dirty="0">
                <a:solidFill>
                  <a:srgbClr val="FF0000"/>
                </a:solidFill>
              </a:rPr>
              <a:t>Future Trends and Research Directions</a:t>
            </a:r>
          </a:p>
        </p:txBody>
      </p:sp>
      <p:sp>
        <p:nvSpPr>
          <p:cNvPr id="3" name="Content Placeholder 2"/>
          <p:cNvSpPr>
            <a:spLocks noGrp="1"/>
          </p:cNvSpPr>
          <p:nvPr>
            <p:ph idx="1"/>
          </p:nvPr>
        </p:nvSpPr>
        <p:spPr>
          <a:xfrm>
            <a:off x="848958" y="1201682"/>
            <a:ext cx="10515600" cy="4351338"/>
          </a:xfrm>
        </p:spPr>
        <p:txBody>
          <a:bodyPr>
            <a:normAutofit fontScale="70000" lnSpcReduction="20000"/>
          </a:bodyPr>
          <a:lstStyle/>
          <a:p>
            <a:r>
              <a:rPr lang="en-IN" dirty="0"/>
              <a:t>Green cloud computing is expected to become even smarter, cleaner, and more efficient. Future research and innovation may move in the following directions:</a:t>
            </a:r>
            <a:endParaRPr lang="en-IN" b="1" dirty="0"/>
          </a:p>
          <a:p>
            <a:r>
              <a:rPr lang="en-IN" b="1" dirty="0"/>
              <a:t>1. AI-Based Renewable Energy Forecasting: </a:t>
            </a:r>
            <a:r>
              <a:rPr lang="en-IN" dirty="0"/>
              <a:t>Artificial Intelligence can help predict how much solar or wind energy will be available at different times. This allows data centers to plan their energy usage better and rely more on renewable sources instead of traditional electricity.</a:t>
            </a:r>
            <a:endParaRPr lang="en-IN" b="1" dirty="0"/>
          </a:p>
          <a:p>
            <a:r>
              <a:rPr lang="en-IN" b="1" dirty="0"/>
              <a:t>2. Carbon-Aware Global Workload Migration: </a:t>
            </a:r>
            <a:r>
              <a:rPr lang="en-IN" dirty="0"/>
              <a:t>In the future, cloud workloads may automatically shift to regions where electricity is cleaner and has a lower carbon footprint. For example, if one region is currently powered by coal but another is running on wind energy, tasks can move to the greener region to reduce emissions.</a:t>
            </a:r>
            <a:endParaRPr lang="en-IN" b="1" dirty="0"/>
          </a:p>
          <a:p>
            <a:r>
              <a:rPr lang="en-IN" b="1" dirty="0"/>
              <a:t>3. 100% Renewable-Powered Data </a:t>
            </a:r>
            <a:r>
              <a:rPr lang="en-IN" b="1" dirty="0" err="1"/>
              <a:t>Center</a:t>
            </a:r>
            <a:r>
              <a:rPr lang="en-IN" b="1" dirty="0"/>
              <a:t> Clusters: </a:t>
            </a:r>
            <a:r>
              <a:rPr lang="en-IN" dirty="0"/>
              <a:t>Researchers are working toward building fully renewable data centers that run entirely on solar, wind, hydro, or geothermal energy. The goal is to operate large-scale cloud clusters without relying on fossil fuels at all.</a:t>
            </a:r>
            <a:endParaRPr lang="en-IN" b="1" dirty="0"/>
          </a:p>
          <a:p>
            <a:r>
              <a:rPr lang="en-IN" b="1" dirty="0"/>
              <a:t>4. Green Cooling and Advanced Thermal Management: </a:t>
            </a:r>
            <a:r>
              <a:rPr lang="en-IN" dirty="0"/>
              <a:t>New cooling technologies—like liquid cooling, immersion cooling, or AI-controlled temperature systems—will reduce the energy needed to keep servers cool. Future systems will be smarter and able to adjust cooling automatically based on real-time heat levels.</a:t>
            </a:r>
            <a:endParaRPr lang="en-IN" b="1" dirty="0"/>
          </a:p>
          <a:p>
            <a:endParaRPr lang="en-IN" dirty="0"/>
          </a:p>
        </p:txBody>
      </p:sp>
    </p:spTree>
    <p:extLst>
      <p:ext uri="{BB962C8B-B14F-4D97-AF65-F5344CB8AC3E}">
        <p14:creationId xmlns:p14="http://schemas.microsoft.com/office/powerpoint/2010/main" val="1668287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3075"/>
          </a:xfrm>
        </p:spPr>
        <p:txBody>
          <a:bodyPr>
            <a:normAutofit fontScale="90000"/>
          </a:bodyPr>
          <a:lstStyle/>
          <a:p>
            <a:r>
              <a:rPr lang="en-IN" sz="3600" b="1" i="1" dirty="0">
                <a:solidFill>
                  <a:srgbClr val="FF0000"/>
                </a:solidFill>
              </a:rPr>
              <a:t>Conclusion</a:t>
            </a:r>
          </a:p>
        </p:txBody>
      </p:sp>
      <p:sp>
        <p:nvSpPr>
          <p:cNvPr id="3" name="Content Placeholder 2"/>
          <p:cNvSpPr>
            <a:spLocks noGrp="1"/>
          </p:cNvSpPr>
          <p:nvPr>
            <p:ph idx="1"/>
          </p:nvPr>
        </p:nvSpPr>
        <p:spPr>
          <a:xfrm>
            <a:off x="914400" y="1143000"/>
            <a:ext cx="10515600" cy="4351338"/>
          </a:xfrm>
        </p:spPr>
        <p:txBody>
          <a:bodyPr/>
          <a:lstStyle/>
          <a:p>
            <a:pPr marL="0" indent="0" algn="just">
              <a:buNone/>
            </a:pPr>
            <a:r>
              <a:rPr lang="en-IN" dirty="0"/>
              <a:t>Green Cloud Computing is becoming increasingly important as we move toward a more sustainable digital world. By using renewable energy, smarter resource scheduling, energy-efficient virtualization, and greener networking techniques, cloud providers can greatly reduce their carbon footprint. This review has explored the key technologies, frameworks and future directions in this field. Overall, it is clear that sustainable cloud computing will play a major role in shaping an eco-friendly and energy-efficient future for modern technology.</a:t>
            </a:r>
          </a:p>
          <a:p>
            <a:pPr algn="just"/>
            <a:endParaRPr lang="en-IN" dirty="0"/>
          </a:p>
        </p:txBody>
      </p:sp>
    </p:spTree>
    <p:extLst>
      <p:ext uri="{BB962C8B-B14F-4D97-AF65-F5344CB8AC3E}">
        <p14:creationId xmlns:p14="http://schemas.microsoft.com/office/powerpoint/2010/main" val="1465729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5475"/>
          </a:xfrm>
        </p:spPr>
        <p:txBody>
          <a:bodyPr>
            <a:normAutofit/>
          </a:bodyPr>
          <a:lstStyle/>
          <a:p>
            <a:r>
              <a:rPr lang="en-IN" sz="3200" b="1" i="1" dirty="0">
                <a:solidFill>
                  <a:srgbClr val="FF0000"/>
                </a:solidFill>
              </a:rPr>
              <a:t>References</a:t>
            </a:r>
            <a:endParaRPr lang="en-IN" sz="3200" i="1" dirty="0">
              <a:solidFill>
                <a:srgbClr val="FF0000"/>
              </a:solidFill>
            </a:endParaRPr>
          </a:p>
        </p:txBody>
      </p:sp>
      <p:sp>
        <p:nvSpPr>
          <p:cNvPr id="3" name="Content Placeholder 2"/>
          <p:cNvSpPr>
            <a:spLocks noGrp="1"/>
          </p:cNvSpPr>
          <p:nvPr>
            <p:ph idx="1"/>
          </p:nvPr>
        </p:nvSpPr>
        <p:spPr>
          <a:xfrm>
            <a:off x="762000" y="990600"/>
            <a:ext cx="10515600" cy="5334000"/>
          </a:xfrm>
        </p:spPr>
        <p:txBody>
          <a:bodyPr>
            <a:noAutofit/>
          </a:bodyPr>
          <a:lstStyle/>
          <a:p>
            <a:pPr lvl="0"/>
            <a:r>
              <a:rPr lang="en-IN" sz="1200" dirty="0"/>
              <a:t>J. </a:t>
            </a:r>
            <a:r>
              <a:rPr lang="en-IN" sz="1200" dirty="0" err="1"/>
              <a:t>Chandramohan</a:t>
            </a:r>
            <a:r>
              <a:rPr lang="en-IN" sz="1200" dirty="0"/>
              <a:t> and U. </a:t>
            </a:r>
            <a:r>
              <a:rPr lang="en-IN" sz="1200" dirty="0" err="1"/>
              <a:t>Ramasamy</a:t>
            </a:r>
            <a:r>
              <a:rPr lang="en-IN" sz="1200" dirty="0"/>
              <a:t>, “A sustainable inventory model for growing items considering carbon emissions, product expiry, and profit-sharing policy,” </a:t>
            </a:r>
            <a:r>
              <a:rPr lang="en-IN" sz="1200" i="1" dirty="0"/>
              <a:t>Journal of Future Sustainability</a:t>
            </a:r>
            <a:r>
              <a:rPr lang="en-IN" sz="1200" dirty="0"/>
              <a:t>, vol. 3, no. 4, pp. 201–222, 2023.</a:t>
            </a:r>
          </a:p>
          <a:p>
            <a:pPr lvl="0"/>
            <a:r>
              <a:rPr lang="en-IN" sz="1200" dirty="0"/>
              <a:t>M. Ram, S. </a:t>
            </a:r>
            <a:r>
              <a:rPr lang="en-IN" sz="1200" dirty="0" err="1"/>
              <a:t>Selvabaskar</a:t>
            </a:r>
            <a:r>
              <a:rPr lang="en-IN" sz="1200" dirty="0"/>
              <a:t>, R. </a:t>
            </a:r>
            <a:r>
              <a:rPr lang="en-IN" sz="1200" dirty="0" err="1"/>
              <a:t>Guhan</a:t>
            </a:r>
            <a:r>
              <a:rPr lang="en-IN" sz="1200" dirty="0"/>
              <a:t>, and K. </a:t>
            </a:r>
            <a:r>
              <a:rPr lang="en-IN" sz="1200" dirty="0" err="1"/>
              <a:t>Rajarathi</a:t>
            </a:r>
            <a:r>
              <a:rPr lang="en-IN" sz="1200" dirty="0"/>
              <a:t>, “The effect of digital communication technologies in retail supply chain management: Evidence from Indian small retailers,” </a:t>
            </a:r>
            <a:r>
              <a:rPr lang="en-IN" sz="1200" i="1" dirty="0"/>
              <a:t>Journal of Future Sustainability</a:t>
            </a:r>
            <a:r>
              <a:rPr lang="en-IN" sz="1200" dirty="0"/>
              <a:t>, vol. 3, no. 3, pp. 125–132, 2023.</a:t>
            </a:r>
          </a:p>
          <a:p>
            <a:pPr lvl="0"/>
            <a:r>
              <a:rPr lang="en-IN" sz="1200" dirty="0"/>
              <a:t>M. </a:t>
            </a:r>
            <a:r>
              <a:rPr lang="en-IN" sz="1200" dirty="0" err="1"/>
              <a:t>Ghasemi</a:t>
            </a:r>
            <a:r>
              <a:rPr lang="en-IN" sz="1200" dirty="0"/>
              <a:t>, M. </a:t>
            </a:r>
            <a:r>
              <a:rPr lang="en-IN" sz="1200" dirty="0" err="1"/>
              <a:t>Rajabi</a:t>
            </a:r>
            <a:r>
              <a:rPr lang="en-IN" sz="1200" dirty="0"/>
              <a:t>, and S. </a:t>
            </a:r>
            <a:r>
              <a:rPr lang="en-IN" sz="1200" dirty="0" err="1"/>
              <a:t>Aghakhani</a:t>
            </a:r>
            <a:r>
              <a:rPr lang="en-IN" sz="1200" dirty="0"/>
              <a:t>, “Towards sustainability: The effect of industries on CO₂ emissions,” </a:t>
            </a:r>
            <a:r>
              <a:rPr lang="en-IN" sz="1200" i="1" dirty="0"/>
              <a:t>Journal of Future Sustainability</a:t>
            </a:r>
            <a:r>
              <a:rPr lang="en-IN" sz="1200" dirty="0"/>
              <a:t>, vol. 3, no. 2, pp. 107–118, 2023</a:t>
            </a:r>
          </a:p>
          <a:p>
            <a:pPr lvl="0"/>
            <a:r>
              <a:rPr lang="en-IN" sz="1200" dirty="0"/>
              <a:t>S. K. </a:t>
            </a:r>
            <a:r>
              <a:rPr lang="en-IN" sz="1200" dirty="0" err="1"/>
              <a:t>Sahoo</a:t>
            </a:r>
            <a:r>
              <a:rPr lang="en-IN" sz="1200" dirty="0"/>
              <a:t> and S. S. </a:t>
            </a:r>
            <a:r>
              <a:rPr lang="en-IN" sz="1200" dirty="0" err="1"/>
              <a:t>Goswami</a:t>
            </a:r>
            <a:r>
              <a:rPr lang="en-IN" sz="1200" dirty="0"/>
              <a:t>, “Theoretical framework for assessing the economic and environmental impact of water pollution: A detailed study on sustainable development of India,” </a:t>
            </a:r>
            <a:r>
              <a:rPr lang="en-IN" sz="1200" i="1" dirty="0"/>
              <a:t>Journal of Future Sustainability</a:t>
            </a:r>
            <a:r>
              <a:rPr lang="en-IN" sz="1200" dirty="0"/>
              <a:t>, vol. 4, no. 1, pp. 23–34, 2024.</a:t>
            </a:r>
          </a:p>
          <a:p>
            <a:pPr lvl="0"/>
            <a:r>
              <a:rPr lang="en-IN" sz="1200" dirty="0"/>
              <a:t>M. Rahman, S. </a:t>
            </a:r>
            <a:r>
              <a:rPr lang="en-IN" sz="1200" dirty="0" err="1"/>
              <a:t>Wahab</a:t>
            </a:r>
            <a:r>
              <a:rPr lang="en-IN" sz="1200" dirty="0"/>
              <a:t>, and A. </a:t>
            </a:r>
            <a:r>
              <a:rPr lang="en-IN" sz="1200" dirty="0" err="1"/>
              <a:t>Latiff</a:t>
            </a:r>
            <a:r>
              <a:rPr lang="en-IN" sz="1200" dirty="0"/>
              <a:t>, “Organizational sustainability: Issues, challenges and the future of Bangladesh pharmaceutical industry,” </a:t>
            </a:r>
            <a:r>
              <a:rPr lang="en-IN" sz="1200" i="1" dirty="0"/>
              <a:t>Journal of Future Sustainability</a:t>
            </a:r>
            <a:r>
              <a:rPr lang="en-IN" sz="1200" dirty="0"/>
              <a:t>, vol. 2, no. 4, pp. 157–166, 2022.</a:t>
            </a:r>
          </a:p>
          <a:p>
            <a:pPr lvl="0"/>
            <a:r>
              <a:rPr lang="en-IN" sz="1200" dirty="0"/>
              <a:t>S. S. </a:t>
            </a:r>
            <a:r>
              <a:rPr lang="en-IN" sz="1200" dirty="0" err="1"/>
              <a:t>Goswami</a:t>
            </a:r>
            <a:r>
              <a:rPr lang="en-IN" sz="1200" dirty="0"/>
              <a:t> and D. K. </a:t>
            </a:r>
            <a:r>
              <a:rPr lang="en-IN" sz="1200" dirty="0" err="1"/>
              <a:t>Behera</a:t>
            </a:r>
            <a:r>
              <a:rPr lang="en-IN" sz="1200" dirty="0"/>
              <a:t>, “Solving material handling equipment selection problems in an industry with the help of entropy integrated COPRAS and ARAS MCDM techniques,” </a:t>
            </a:r>
            <a:r>
              <a:rPr lang="en-IN" sz="1200" i="1" dirty="0"/>
              <a:t>Process Integration and Optimization for Sustainability</a:t>
            </a:r>
            <a:r>
              <a:rPr lang="en-IN" sz="1200" dirty="0"/>
              <a:t>, vol. 5, no. 4, pp. 947–973, 2021.</a:t>
            </a:r>
          </a:p>
          <a:p>
            <a:pPr lvl="0"/>
            <a:r>
              <a:rPr lang="en-IN" sz="1200" dirty="0"/>
              <a:t>D. Biswas, “A succinct state-of-the-art survey on green cloud computing,” </a:t>
            </a:r>
            <a:r>
              <a:rPr lang="en-IN" sz="1200" i="1" dirty="0"/>
              <a:t>Sustainable Computing: Informatics and Systems</a:t>
            </a:r>
            <a:r>
              <a:rPr lang="en-IN" sz="1200" dirty="0"/>
              <a:t>, vol. 44, 2024, Article 101038.</a:t>
            </a:r>
          </a:p>
          <a:p>
            <a:pPr lvl="0"/>
            <a:r>
              <a:rPr lang="en-IN" sz="1200" dirty="0"/>
              <a:t> R. </a:t>
            </a:r>
            <a:r>
              <a:rPr lang="en-IN" sz="1200" dirty="0" err="1"/>
              <a:t>Verma</a:t>
            </a:r>
            <a:r>
              <a:rPr lang="en-IN" sz="1200" dirty="0"/>
              <a:t> and N. Gupta, “Environmental impact assessment of Indian cloud data centers,” </a:t>
            </a:r>
            <a:r>
              <a:rPr lang="en-IN" sz="1200" i="1" dirty="0"/>
              <a:t>Int. J. Green </a:t>
            </a:r>
            <a:r>
              <a:rPr lang="en-IN" sz="1200" i="1" dirty="0" err="1"/>
              <a:t>Comput</a:t>
            </a:r>
            <a:r>
              <a:rPr lang="en-IN" sz="1200" i="1" dirty="0"/>
              <a:t>.</a:t>
            </a:r>
            <a:r>
              <a:rPr lang="en-IN" sz="1200" dirty="0"/>
              <a:t>, vol. 10, no. 3, pp. 45–57, 2020.</a:t>
            </a:r>
          </a:p>
          <a:p>
            <a:pPr lvl="0"/>
            <a:r>
              <a:rPr lang="en-IN" sz="1200" dirty="0"/>
              <a:t> L. Kumar, P. Sharma, and M. Ahmed, “Green IT architectures for sustainable cloud computing,” </a:t>
            </a:r>
            <a:r>
              <a:rPr lang="en-IN" sz="1200" i="1" dirty="0"/>
              <a:t>Sustain. </a:t>
            </a:r>
            <a:r>
              <a:rPr lang="en-IN" sz="1200" i="1" dirty="0" err="1"/>
              <a:t>Comput</a:t>
            </a:r>
            <a:r>
              <a:rPr lang="en-IN" sz="1200" i="1" dirty="0"/>
              <a:t>. Informatics Syst.</a:t>
            </a:r>
            <a:r>
              <a:rPr lang="en-IN" sz="1200" dirty="0"/>
              <a:t>, vol. 31, pp. 100–112, 2021.</a:t>
            </a:r>
          </a:p>
          <a:p>
            <a:pPr lvl="0"/>
            <a:r>
              <a:rPr lang="en-IN" sz="1200" dirty="0"/>
              <a:t>Y. Zhang and H. Li, “Technical barriers to sustainable cloud computing: A comprehensive review,” </a:t>
            </a:r>
            <a:r>
              <a:rPr lang="en-IN" sz="1200" i="1" dirty="0"/>
              <a:t>IEEE Access</a:t>
            </a:r>
            <a:r>
              <a:rPr lang="en-IN" sz="1200" dirty="0"/>
              <a:t>, vol. 10, pp. 85621–85635, 2022.</a:t>
            </a:r>
          </a:p>
          <a:p>
            <a:pPr lvl="0"/>
            <a:r>
              <a:rPr lang="en-IN" sz="1200" dirty="0"/>
              <a:t>A. Patel and J. Singh, “AI-driven optimization strategies for energy-efficient cloud infrastructures,” </a:t>
            </a:r>
            <a:r>
              <a:rPr lang="en-IN" sz="1200" i="1" dirty="0"/>
              <a:t>J. Cloud </a:t>
            </a:r>
            <a:r>
              <a:rPr lang="en-IN" sz="1200" i="1" dirty="0" err="1"/>
              <a:t>Comput</a:t>
            </a:r>
            <a:r>
              <a:rPr lang="en-IN" sz="1200" i="1" dirty="0"/>
              <a:t>.</a:t>
            </a:r>
            <a:r>
              <a:rPr lang="en-IN" sz="1200" dirty="0"/>
              <a:t>, vol. 12, no. 4, pp. 1–14, 2023.</a:t>
            </a:r>
          </a:p>
          <a:p>
            <a:pPr lvl="0"/>
            <a:r>
              <a:rPr lang="en-IN" sz="1200" dirty="0"/>
              <a:t>T. Wang and X. Zhao, “Carbon-aware workload scheduling models for next-generation sustainable cloud systems,” </a:t>
            </a:r>
            <a:r>
              <a:rPr lang="en-IN" sz="1200" i="1" dirty="0"/>
              <a:t>IEEE Trans. Sustain. </a:t>
            </a:r>
            <a:r>
              <a:rPr lang="en-IN" sz="1200" i="1" dirty="0" err="1"/>
              <a:t>Comput</a:t>
            </a:r>
            <a:r>
              <a:rPr lang="en-IN" sz="1200" i="1" dirty="0"/>
              <a:t>.</a:t>
            </a:r>
            <a:r>
              <a:rPr lang="en-IN" sz="1200" dirty="0"/>
              <a:t>, vol. 9, no. 1, pp. 22–34, 2024.</a:t>
            </a:r>
          </a:p>
          <a:p>
            <a:endParaRPr lang="en-IN" sz="1200" dirty="0"/>
          </a:p>
        </p:txBody>
      </p:sp>
    </p:spTree>
    <p:extLst>
      <p:ext uri="{BB962C8B-B14F-4D97-AF65-F5344CB8AC3E}">
        <p14:creationId xmlns:p14="http://schemas.microsoft.com/office/powerpoint/2010/main" val="2558926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838200"/>
            <a:ext cx="11125200" cy="3970318"/>
          </a:xfrm>
          <a:prstGeom prst="rect">
            <a:avLst/>
          </a:prstGeom>
        </p:spPr>
        <p:txBody>
          <a:bodyPr wrap="square">
            <a:spAutoFit/>
          </a:bodyPr>
          <a:lstStyle/>
          <a:p>
            <a:pPr marL="171450" lvl="0" indent="-171450">
              <a:lnSpc>
                <a:spcPct val="150000"/>
              </a:lnSpc>
              <a:buFont typeface="Arial" panose="020B0604020202020204" pitchFamily="34" charset="0"/>
              <a:buChar char="•"/>
            </a:pPr>
            <a:r>
              <a:rPr lang="en-IN" sz="1200" dirty="0"/>
              <a:t>S. </a:t>
            </a:r>
            <a:r>
              <a:rPr lang="en-IN" sz="1200" dirty="0" err="1"/>
              <a:t>Mehra</a:t>
            </a:r>
            <a:r>
              <a:rPr lang="en-IN" sz="1200" dirty="0"/>
              <a:t> and D. Thomas, “Toward net-zero cloud computing: Energy-proportional servers and circular digital infrastructure,” </a:t>
            </a:r>
            <a:r>
              <a:rPr lang="en-IN" sz="1200" i="1" dirty="0"/>
              <a:t>Future Internet</a:t>
            </a:r>
            <a:r>
              <a:rPr lang="en-IN" sz="1200" dirty="0"/>
              <a:t>, vol. 17, no. 1, pp. 1–18, 2025.</a:t>
            </a:r>
          </a:p>
          <a:p>
            <a:pPr marL="171450" lvl="0" indent="-171450">
              <a:lnSpc>
                <a:spcPct val="150000"/>
              </a:lnSpc>
              <a:buFont typeface="Arial" panose="020B0604020202020204" pitchFamily="34" charset="0"/>
              <a:buChar char="•"/>
            </a:pPr>
            <a:r>
              <a:rPr lang="en-IN" sz="1200" dirty="0"/>
              <a:t>B. Rao and K. Banerjee, “Economic benefits of sustainable cloud adoption: A cost-efficiency analysis,” </a:t>
            </a:r>
            <a:r>
              <a:rPr lang="en-IN" sz="1200" i="1" dirty="0"/>
              <a:t>Journal of Green Information Systems</a:t>
            </a:r>
            <a:r>
              <a:rPr lang="en-IN" sz="1200" dirty="0"/>
              <a:t>, vol. 10, no. 2, pp. 45–54, 2021.</a:t>
            </a:r>
          </a:p>
          <a:p>
            <a:pPr marL="171450" lvl="0" indent="-171450">
              <a:lnSpc>
                <a:spcPct val="150000"/>
              </a:lnSpc>
              <a:buFont typeface="Arial" panose="020B0604020202020204" pitchFamily="34" charset="0"/>
              <a:buChar char="•"/>
            </a:pPr>
            <a:r>
              <a:rPr lang="en-IN" sz="1200" dirty="0"/>
              <a:t>M. </a:t>
            </a:r>
            <a:r>
              <a:rPr lang="en-IN" sz="1200" dirty="0" err="1"/>
              <a:t>Rahimi</a:t>
            </a:r>
            <a:r>
              <a:rPr lang="en-IN" sz="1200" dirty="0"/>
              <a:t> and L. Fernandez, “Evaluating the economic barriers of cloud migration in modern enterprises,” in </a:t>
            </a:r>
            <a:r>
              <a:rPr lang="en-IN" sz="1200" i="1" dirty="0"/>
              <a:t>Proc. Int. Conf. Cloud Economics and Systems</a:t>
            </a:r>
            <a:r>
              <a:rPr lang="en-IN" sz="1200" dirty="0"/>
              <a:t> (ICES), 2022, pp. 112–120.</a:t>
            </a:r>
          </a:p>
          <a:p>
            <a:pPr marL="171450" lvl="0" indent="-171450">
              <a:lnSpc>
                <a:spcPct val="150000"/>
              </a:lnSpc>
              <a:buFont typeface="Arial" panose="020B0604020202020204" pitchFamily="34" charset="0"/>
              <a:buChar char="•"/>
            </a:pPr>
            <a:r>
              <a:rPr lang="en-IN" sz="1200" dirty="0"/>
              <a:t>F. Hassan and R. Choi, “AI-based optimization for cost-efficient cloud operations,” </a:t>
            </a:r>
            <a:r>
              <a:rPr lang="en-IN" sz="1200" i="1" dirty="0"/>
              <a:t>IEEE Trans. Cloud Computing</a:t>
            </a:r>
            <a:r>
              <a:rPr lang="en-IN" sz="1200" dirty="0"/>
              <a:t>, vol. 11, no. 1, pp. 89–101, 2023.</a:t>
            </a:r>
          </a:p>
          <a:p>
            <a:pPr marL="171450" lvl="0" indent="-171450">
              <a:lnSpc>
                <a:spcPct val="150000"/>
              </a:lnSpc>
              <a:buFont typeface="Arial" panose="020B0604020202020204" pitchFamily="34" charset="0"/>
              <a:buChar char="•"/>
            </a:pPr>
            <a:r>
              <a:rPr lang="en-IN" sz="1200" dirty="0"/>
              <a:t> P. Nelson and J. Gordon, “Economic feasibility of renewable-powered cloud data centers,” </a:t>
            </a:r>
            <a:r>
              <a:rPr lang="en-IN" sz="1200" i="1" dirty="0"/>
              <a:t>Sustainable Computing: Informatics and Systems</a:t>
            </a:r>
            <a:r>
              <a:rPr lang="en-IN" sz="1200" dirty="0"/>
              <a:t>, vol. 42, pp. 1–12, 2024.</a:t>
            </a:r>
          </a:p>
          <a:p>
            <a:pPr marL="171450" lvl="0" indent="-171450">
              <a:lnSpc>
                <a:spcPct val="150000"/>
              </a:lnSpc>
              <a:buFont typeface="Arial" panose="020B0604020202020204" pitchFamily="34" charset="0"/>
              <a:buChar char="•"/>
            </a:pPr>
            <a:r>
              <a:rPr lang="en-IN" sz="1200" dirty="0"/>
              <a:t>I. Das and F. Romero, “Circular-economy-oriented cost models for sustainable cloud platforms,” in </a:t>
            </a:r>
            <a:r>
              <a:rPr lang="en-IN" sz="1200" i="1" dirty="0"/>
              <a:t>Proc. IEEE Int. Conf. Sustainable Digital Infrastructure</a:t>
            </a:r>
            <a:r>
              <a:rPr lang="en-IN" sz="1200" dirty="0"/>
              <a:t> (ICSDI), 2025, pp. 55–64.</a:t>
            </a:r>
          </a:p>
          <a:p>
            <a:pPr marL="171450" lvl="0" indent="-171450">
              <a:lnSpc>
                <a:spcPct val="150000"/>
              </a:lnSpc>
              <a:buFont typeface="Arial" panose="020B0604020202020204" pitchFamily="34" charset="0"/>
              <a:buChar char="•"/>
            </a:pPr>
            <a:r>
              <a:rPr lang="en-IN" sz="1200" dirty="0"/>
              <a:t>H. Singh and R. Mehta, “Public awareness of cloud sustainability impacts,” </a:t>
            </a:r>
            <a:r>
              <a:rPr lang="en-IN" sz="1200" i="1" dirty="0"/>
              <a:t>Journal of Environmental Informatics</a:t>
            </a:r>
            <a:r>
              <a:rPr lang="en-IN" sz="1200" dirty="0"/>
              <a:t>, vol. 18, no. 2, pp. 112–120, 2020.</a:t>
            </a:r>
          </a:p>
          <a:p>
            <a:pPr marL="171450" lvl="0" indent="-171450">
              <a:lnSpc>
                <a:spcPct val="150000"/>
              </a:lnSpc>
              <a:buFont typeface="Arial" panose="020B0604020202020204" pitchFamily="34" charset="0"/>
              <a:buChar char="•"/>
            </a:pPr>
            <a:r>
              <a:rPr lang="en-IN" sz="1200" dirty="0"/>
              <a:t>S. Das and M. </a:t>
            </a:r>
            <a:r>
              <a:rPr lang="en-IN" sz="1200" dirty="0" err="1"/>
              <a:t>Narang</a:t>
            </a:r>
            <a:r>
              <a:rPr lang="en-IN" sz="1200" dirty="0"/>
              <a:t>, “Social acceptance of green cloud technologies in remote-work environments,” in </a:t>
            </a:r>
            <a:r>
              <a:rPr lang="en-IN" sz="1200" i="1" dirty="0"/>
              <a:t>Proc. IEEE Int. Conf. on Cloud Sustainability (ICCS)</a:t>
            </a:r>
            <a:r>
              <a:rPr lang="en-IN" sz="1200" dirty="0"/>
              <a:t>, 2021, pp. 45–52.</a:t>
            </a:r>
          </a:p>
          <a:p>
            <a:pPr marL="171450" lvl="0" indent="-171450">
              <a:lnSpc>
                <a:spcPct val="150000"/>
              </a:lnSpc>
              <a:buFont typeface="Arial" panose="020B0604020202020204" pitchFamily="34" charset="0"/>
              <a:buChar char="•"/>
            </a:pPr>
            <a:r>
              <a:rPr lang="en-IN" sz="1200" dirty="0"/>
              <a:t>K. Lee and A. Brown, “Privacy and ethical considerations in modern cloud ecosystems,” </a:t>
            </a:r>
            <a:r>
              <a:rPr lang="en-IN" sz="1200" i="1" dirty="0"/>
              <a:t>IEEE Trans. Cloud </a:t>
            </a:r>
            <a:r>
              <a:rPr lang="en-IN" sz="1200" i="1" dirty="0" err="1"/>
              <a:t>Comput</a:t>
            </a:r>
            <a:r>
              <a:rPr lang="en-IN" sz="1200" i="1" dirty="0"/>
              <a:t>.</a:t>
            </a:r>
            <a:r>
              <a:rPr lang="en-IN" sz="1200" dirty="0"/>
              <a:t>, vol. 10, no. 1, pp. 33–44, 2022.</a:t>
            </a:r>
          </a:p>
          <a:p>
            <a:pPr marL="171450" lvl="0" indent="-171450">
              <a:lnSpc>
                <a:spcPct val="150000"/>
              </a:lnSpc>
              <a:buFont typeface="Arial" panose="020B0604020202020204" pitchFamily="34" charset="0"/>
              <a:buChar char="•"/>
            </a:pPr>
            <a:r>
              <a:rPr lang="en-IN" sz="1200" dirty="0"/>
              <a:t>V. Kumar and N. Roy, “Cloud-enabled remote work and its contribution to emission reduction,” </a:t>
            </a:r>
            <a:r>
              <a:rPr lang="en-IN" sz="1200" i="1" dirty="0"/>
              <a:t>Sustainable Computing: Informatics and Systems</a:t>
            </a:r>
            <a:r>
              <a:rPr lang="en-IN" sz="1200" dirty="0"/>
              <a:t>, vol. 38, pp. 200–208, 2023.</a:t>
            </a:r>
          </a:p>
          <a:p>
            <a:pPr marL="171450" lvl="0" indent="-171450">
              <a:lnSpc>
                <a:spcPct val="150000"/>
              </a:lnSpc>
              <a:buFont typeface="Arial" panose="020B0604020202020204" pitchFamily="34" charset="0"/>
              <a:buChar char="•"/>
            </a:pPr>
            <a:r>
              <a:rPr lang="en-IN" sz="1200" dirty="0"/>
              <a:t>A. Ibrahim and P. Omar, “Digital inclusion through cloud platforms: A social perspective,” in </a:t>
            </a:r>
            <a:r>
              <a:rPr lang="en-IN" sz="1200" i="1" dirty="0"/>
              <a:t>Proc. ACM </a:t>
            </a:r>
            <a:r>
              <a:rPr lang="en-IN" sz="1200" i="1" dirty="0" err="1"/>
              <a:t>Symp</a:t>
            </a:r>
            <a:r>
              <a:rPr lang="en-IN" sz="1200" i="1" dirty="0"/>
              <a:t>. on Computing for Development (ACM DEV)</a:t>
            </a:r>
            <a:r>
              <a:rPr lang="en-IN" sz="1200" dirty="0"/>
              <a:t>, 2024, pp. 91–100.</a:t>
            </a:r>
          </a:p>
          <a:p>
            <a:pPr marL="171450" lvl="0" indent="-171450">
              <a:lnSpc>
                <a:spcPct val="150000"/>
              </a:lnSpc>
              <a:buFont typeface="Arial" panose="020B0604020202020204" pitchFamily="34" charset="0"/>
              <a:buChar char="•"/>
            </a:pPr>
            <a:r>
              <a:rPr lang="en-IN" sz="1200" dirty="0"/>
              <a:t>R. Sato and L. Mendes, “Ethical cloud ecosystems: Digital rights and social responsibility in cloud environments,” </a:t>
            </a:r>
            <a:r>
              <a:rPr lang="en-IN" sz="1200" i="1" dirty="0"/>
              <a:t>IEEE Access</a:t>
            </a:r>
            <a:r>
              <a:rPr lang="en-IN" sz="1200" dirty="0"/>
              <a:t>, vol. 13, pp. 55678–55687, 2025.</a:t>
            </a:r>
          </a:p>
        </p:txBody>
      </p:sp>
    </p:spTree>
    <p:extLst>
      <p:ext uri="{BB962C8B-B14F-4D97-AF65-F5344CB8AC3E}">
        <p14:creationId xmlns:p14="http://schemas.microsoft.com/office/powerpoint/2010/main" val="3269113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911419" y="1646567"/>
            <a:ext cx="3440317" cy="1240325"/>
          </a:xfrm>
          <a:prstGeom prst="rect">
            <a:avLst/>
          </a:prstGeom>
        </p:spPr>
      </p:pic>
    </p:spTree>
    <p:extLst>
      <p:ext uri="{BB962C8B-B14F-4D97-AF65-F5344CB8AC3E}">
        <p14:creationId xmlns:p14="http://schemas.microsoft.com/office/powerpoint/2010/main" val="2532803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C00000"/>
                </a:solidFill>
                <a:latin typeface="Book Antiqua" panose="02040602050305030304" pitchFamily="18" charset="0"/>
              </a:rPr>
              <a:t>Presentation Agenda</a:t>
            </a:r>
            <a:endParaRPr lang="en-IN"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1143000" y="1447800"/>
            <a:ext cx="9577251" cy="5133702"/>
          </a:xfrm>
        </p:spPr>
        <p:txBody>
          <a:bodyPr>
            <a:normAutofit/>
          </a:bodyPr>
          <a:lstStyle/>
          <a:p>
            <a:pPr lvl="0">
              <a:lnSpc>
                <a:spcPct val="150000"/>
              </a:lnSpc>
              <a:spcBef>
                <a:spcPts val="0"/>
              </a:spcBef>
            </a:pPr>
            <a:r>
              <a:rPr lang="en-IN" sz="2400" dirty="0" smtClean="0">
                <a:latin typeface="Book Antiqua" panose="02040602050305030304" pitchFamily="18" charset="0"/>
              </a:rPr>
              <a:t>Green Cloud </a:t>
            </a:r>
            <a:r>
              <a:rPr lang="en-IN" sz="2400" dirty="0">
                <a:latin typeface="Book Antiqua" panose="02040602050305030304" pitchFamily="18" charset="0"/>
              </a:rPr>
              <a:t>Computing </a:t>
            </a:r>
            <a:endParaRPr lang="en-IN" sz="2400" dirty="0" smtClean="0">
              <a:latin typeface="Book Antiqua" panose="02040602050305030304" pitchFamily="18" charset="0"/>
            </a:endParaRPr>
          </a:p>
          <a:p>
            <a:pPr lvl="0">
              <a:lnSpc>
                <a:spcPct val="150000"/>
              </a:lnSpc>
              <a:spcBef>
                <a:spcPts val="0"/>
              </a:spcBef>
            </a:pPr>
            <a:r>
              <a:rPr lang="en-IN" sz="2400" dirty="0" smtClean="0">
                <a:latin typeface="Book Antiqua" panose="02040602050305030304" pitchFamily="18" charset="0"/>
              </a:rPr>
              <a:t>Environmental </a:t>
            </a:r>
            <a:r>
              <a:rPr lang="en-IN" sz="2400" dirty="0">
                <a:latin typeface="Book Antiqua" panose="02040602050305030304" pitchFamily="18" charset="0"/>
              </a:rPr>
              <a:t>Sustainability: Green Practices and Impact</a:t>
            </a:r>
          </a:p>
          <a:p>
            <a:pPr lvl="0">
              <a:lnSpc>
                <a:spcPct val="150000"/>
              </a:lnSpc>
              <a:spcBef>
                <a:spcPts val="0"/>
              </a:spcBef>
            </a:pPr>
            <a:r>
              <a:rPr lang="en-IN" sz="2400" dirty="0">
                <a:latin typeface="Book Antiqua" panose="02040602050305030304" pitchFamily="18" charset="0"/>
              </a:rPr>
              <a:t>Economic Competitiveness: Cost Efficiency and Innovation</a:t>
            </a:r>
          </a:p>
          <a:p>
            <a:pPr lvl="0">
              <a:lnSpc>
                <a:spcPct val="150000"/>
              </a:lnSpc>
              <a:spcBef>
                <a:spcPts val="0"/>
              </a:spcBef>
            </a:pPr>
            <a:r>
              <a:rPr lang="en-IN" sz="2400" dirty="0">
                <a:latin typeface="Book Antiqua" panose="02040602050305030304" pitchFamily="18" charset="0"/>
              </a:rPr>
              <a:t>Social Well-Being: Digital Inclusion and Collaboration</a:t>
            </a:r>
          </a:p>
          <a:p>
            <a:pPr lvl="0">
              <a:lnSpc>
                <a:spcPct val="150000"/>
              </a:lnSpc>
              <a:spcBef>
                <a:spcPts val="0"/>
              </a:spcBef>
            </a:pPr>
            <a:r>
              <a:rPr lang="en-IN" sz="2400" dirty="0">
                <a:latin typeface="Book Antiqua" panose="02040602050305030304" pitchFamily="18" charset="0"/>
              </a:rPr>
              <a:t>Drivers and Techniques of Green Cloud Computing</a:t>
            </a:r>
          </a:p>
          <a:p>
            <a:pPr lvl="0">
              <a:lnSpc>
                <a:spcPct val="150000"/>
              </a:lnSpc>
              <a:spcBef>
                <a:spcPts val="0"/>
              </a:spcBef>
            </a:pPr>
            <a:r>
              <a:rPr lang="en-IN" sz="2400" dirty="0">
                <a:latin typeface="Book Antiqua" panose="02040602050305030304" pitchFamily="18" charset="0"/>
              </a:rPr>
              <a:t>Literature Review Highlights</a:t>
            </a:r>
          </a:p>
          <a:p>
            <a:pPr lvl="0">
              <a:lnSpc>
                <a:spcPct val="150000"/>
              </a:lnSpc>
              <a:spcBef>
                <a:spcPts val="0"/>
              </a:spcBef>
            </a:pPr>
            <a:r>
              <a:rPr lang="en-IN" sz="2400" dirty="0">
                <a:latin typeface="Book Antiqua" panose="02040602050305030304" pitchFamily="18" charset="0"/>
              </a:rPr>
              <a:t>Future Trends and Recommendations</a:t>
            </a:r>
          </a:p>
          <a:p>
            <a:pPr>
              <a:buFont typeface="Wingdings" panose="05000000000000000000" pitchFamily="2" charset="2"/>
              <a:buChar char="Ø"/>
            </a:pPr>
            <a:endParaRPr lang="en-IN" dirty="0" smtClean="0"/>
          </a:p>
        </p:txBody>
      </p:sp>
    </p:spTree>
    <p:extLst>
      <p:ext uri="{BB962C8B-B14F-4D97-AF65-F5344CB8AC3E}">
        <p14:creationId xmlns:p14="http://schemas.microsoft.com/office/powerpoint/2010/main" val="709571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i="1" dirty="0">
                <a:solidFill>
                  <a:srgbClr val="FF0000"/>
                </a:solidFill>
              </a:rPr>
              <a:t>Abstract</a:t>
            </a:r>
          </a:p>
        </p:txBody>
      </p:sp>
      <p:sp>
        <p:nvSpPr>
          <p:cNvPr id="3" name="Content Placeholder 2"/>
          <p:cNvSpPr>
            <a:spLocks noGrp="1"/>
          </p:cNvSpPr>
          <p:nvPr>
            <p:ph idx="1"/>
          </p:nvPr>
        </p:nvSpPr>
        <p:spPr>
          <a:xfrm>
            <a:off x="838200" y="1295400"/>
            <a:ext cx="10515600" cy="4881563"/>
          </a:xfrm>
        </p:spPr>
        <p:txBody>
          <a:bodyPr>
            <a:normAutofit fontScale="70000" lnSpcReduction="20000"/>
          </a:bodyPr>
          <a:lstStyle/>
          <a:p>
            <a:pPr algn="just">
              <a:lnSpc>
                <a:spcPct val="115000"/>
              </a:lnSpc>
              <a:spcAft>
                <a:spcPts val="1000"/>
              </a:spcAft>
            </a:pPr>
            <a:r>
              <a:rPr lang="en-IN" dirty="0">
                <a:latin typeface="Times New Roman"/>
                <a:ea typeface="Calibri"/>
                <a:cs typeface="Times New Roman"/>
              </a:rPr>
              <a:t>Cloud computing has swiftly become a essential technology in today’s digital world, and its rising influence offers meaningful opportunities to support sustainable development. This paper delivers an integrated analysis of how cloud computing contributes to environmental sustainability, economic competitiveness and social well-being. On the environmental side, the study argues how cloud-based systems help decrease energy consumption, reduce carbon emissions and promote the use of more proficient and eco-friendly data centers. From an economic perspective, the paper highlights how cloud services minimises infrastructure costs, improve scalability, encourage innovation and strengthen the competitiveness of businesses and organizations. The social dimension focuses on the role of cloud technology in improving digital access, supporting remote collaboration, improving public service delivery and boosting sectors such as education and healthcare. Together, these insights indicates that cloud computing is a important driver of sustainable development, helping balance environmental responsibility with economic growth and societal development. The paper concludes by emphasizing the importance of supportive policies, continuous technological advancements and responsible cloud adoption to fully realize these long-term advantages.</a:t>
            </a:r>
            <a:endParaRPr lang="en-IN" sz="3600" dirty="0">
              <a:ea typeface="Calibri"/>
              <a:cs typeface="Times New Roman"/>
            </a:endParaRPr>
          </a:p>
          <a:p>
            <a:endParaRPr lang="en-IN" dirty="0"/>
          </a:p>
        </p:txBody>
      </p:sp>
    </p:spTree>
    <p:extLst>
      <p:ext uri="{BB962C8B-B14F-4D97-AF65-F5344CB8AC3E}">
        <p14:creationId xmlns:p14="http://schemas.microsoft.com/office/powerpoint/2010/main" val="2595846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i="1" dirty="0">
                <a:solidFill>
                  <a:srgbClr val="FF0000"/>
                </a:solidFill>
              </a:rPr>
              <a:t>Green Cloud Computing</a:t>
            </a:r>
            <a:endParaRPr lang="en-IN" b="1" dirty="0"/>
          </a:p>
        </p:txBody>
      </p:sp>
      <p:sp>
        <p:nvSpPr>
          <p:cNvPr id="3" name="Content Placeholder 2"/>
          <p:cNvSpPr>
            <a:spLocks noGrp="1"/>
          </p:cNvSpPr>
          <p:nvPr>
            <p:ph idx="1"/>
          </p:nvPr>
        </p:nvSpPr>
        <p:spPr/>
        <p:txBody>
          <a:bodyPr/>
          <a:lstStyle/>
          <a:p>
            <a:pPr algn="just"/>
            <a:r>
              <a:rPr lang="en-IN" i="1" dirty="0">
                <a:solidFill>
                  <a:srgbClr val="FF0000"/>
                </a:solidFill>
              </a:rPr>
              <a:t>Green Cloud Computing</a:t>
            </a:r>
            <a:r>
              <a:rPr lang="en-IN" dirty="0">
                <a:solidFill>
                  <a:srgbClr val="FF0000"/>
                </a:solidFill>
              </a:rPr>
              <a:t> </a:t>
            </a:r>
            <a:r>
              <a:rPr lang="en-IN" dirty="0"/>
              <a:t>refers to the practices and technologies designed to reduce the carbon footprint, lower energy use and reduce the overall environmental impact of cloud services.</a:t>
            </a:r>
          </a:p>
          <a:p>
            <a:pPr algn="just"/>
            <a:r>
              <a:rPr lang="en-IN" dirty="0"/>
              <a:t>Sustainable development is important because it helps us use resources in a way that is good for the environment, society and the economy</a:t>
            </a:r>
          </a:p>
        </p:txBody>
      </p:sp>
    </p:spTree>
    <p:extLst>
      <p:ext uri="{BB962C8B-B14F-4D97-AF65-F5344CB8AC3E}">
        <p14:creationId xmlns:p14="http://schemas.microsoft.com/office/powerpoint/2010/main" val="1700555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8909"/>
          </a:xfrm>
        </p:spPr>
        <p:txBody>
          <a:bodyPr>
            <a:normAutofit fontScale="90000"/>
          </a:bodyPr>
          <a:lstStyle/>
          <a:p>
            <a:pPr algn="ctr"/>
            <a:r>
              <a:rPr lang="en-IN" sz="4000" b="1" dirty="0">
                <a:solidFill>
                  <a:srgbClr val="C00000"/>
                </a:solidFill>
                <a:latin typeface="Book Antiqua" panose="02040602050305030304" pitchFamily="18" charset="0"/>
                <a:ea typeface="+mn-ea"/>
                <a:cs typeface="+mn-cs"/>
              </a:rPr>
              <a:t>Cloud Computing Services</a:t>
            </a:r>
            <a:r>
              <a:rPr lang="en-IN" sz="2900" b="1" dirty="0">
                <a:solidFill>
                  <a:srgbClr val="C00000"/>
                </a:solidFill>
                <a:latin typeface="Book Antiqua" panose="02040602050305030304" pitchFamily="18" charset="0"/>
                <a:ea typeface="+mn-ea"/>
                <a:cs typeface="+mn-cs"/>
              </a:rPr>
              <a:t/>
            </a:r>
            <a:br>
              <a:rPr lang="en-IN" sz="2900" b="1" dirty="0">
                <a:solidFill>
                  <a:srgbClr val="C00000"/>
                </a:solidFill>
                <a:latin typeface="Book Antiqua" panose="02040602050305030304" pitchFamily="18" charset="0"/>
                <a:ea typeface="+mn-ea"/>
                <a:cs typeface="+mn-cs"/>
              </a:rPr>
            </a:br>
            <a:endParaRPr lang="en-IN" sz="2900" b="1" dirty="0">
              <a:solidFill>
                <a:srgbClr val="C00000"/>
              </a:solidFill>
              <a:latin typeface="Book Antiqua" panose="02040602050305030304" pitchFamily="18" charset="0"/>
              <a:ea typeface="+mn-ea"/>
              <a:cs typeface="+mn-cs"/>
            </a:endParaRPr>
          </a:p>
        </p:txBody>
      </p:sp>
      <p:sp>
        <p:nvSpPr>
          <p:cNvPr id="3" name="Content Placeholder 2"/>
          <p:cNvSpPr>
            <a:spLocks noGrp="1"/>
          </p:cNvSpPr>
          <p:nvPr>
            <p:ph idx="1"/>
          </p:nvPr>
        </p:nvSpPr>
        <p:spPr>
          <a:xfrm>
            <a:off x="685800" y="1295400"/>
            <a:ext cx="11049000" cy="4605655"/>
          </a:xfrm>
        </p:spPr>
        <p:txBody>
          <a:bodyPr>
            <a:normAutofit/>
          </a:bodyPr>
          <a:lstStyle/>
          <a:p>
            <a:pPr marL="0" lvl="0" indent="0">
              <a:lnSpc>
                <a:spcPct val="150000"/>
              </a:lnSpc>
              <a:spcBef>
                <a:spcPts val="0"/>
              </a:spcBef>
              <a:buNone/>
            </a:pPr>
            <a:r>
              <a:rPr lang="en-IN" dirty="0">
                <a:solidFill>
                  <a:srgbClr val="C00000"/>
                </a:solidFill>
                <a:latin typeface="Book Antiqua" panose="02040602050305030304" pitchFamily="18" charset="0"/>
              </a:rPr>
              <a:t>Infrastructure as a Service (IaaS</a:t>
            </a:r>
            <a:r>
              <a:rPr lang="en-IN" dirty="0" smtClean="0">
                <a:solidFill>
                  <a:srgbClr val="C00000"/>
                </a:solidFill>
                <a:latin typeface="Book Antiqua" panose="02040602050305030304" pitchFamily="18" charset="0"/>
              </a:rPr>
              <a:t>):</a:t>
            </a:r>
          </a:p>
          <a:p>
            <a:pPr algn="just">
              <a:lnSpc>
                <a:spcPct val="170000"/>
              </a:lnSpc>
              <a:spcBef>
                <a:spcPts val="0"/>
              </a:spcBef>
            </a:pPr>
            <a:r>
              <a:rPr lang="en-US" dirty="0" smtClean="0">
                <a:latin typeface="Book Antiqua" panose="02040602050305030304" pitchFamily="18" charset="0"/>
              </a:rPr>
              <a:t>Provides </a:t>
            </a:r>
            <a:r>
              <a:rPr lang="en-US" dirty="0">
                <a:latin typeface="Book Antiqua" panose="02040602050305030304" pitchFamily="18" charset="0"/>
              </a:rPr>
              <a:t>virtualized computing resources over the internet.</a:t>
            </a:r>
          </a:p>
          <a:p>
            <a:pPr lvl="0" algn="just">
              <a:lnSpc>
                <a:spcPct val="170000"/>
              </a:lnSpc>
              <a:spcBef>
                <a:spcPts val="0"/>
              </a:spcBef>
            </a:pPr>
            <a:r>
              <a:rPr lang="en-US" dirty="0" smtClean="0">
                <a:latin typeface="Book Antiqua" panose="02040602050305030304" pitchFamily="18" charset="0"/>
              </a:rPr>
              <a:t>Largest </a:t>
            </a:r>
            <a:r>
              <a:rPr lang="en-US" dirty="0">
                <a:latin typeface="Book Antiqua" panose="02040602050305030304" pitchFamily="18" charset="0"/>
              </a:rPr>
              <a:t>public cloud service providers </a:t>
            </a:r>
            <a:r>
              <a:rPr lang="en-US" dirty="0" smtClean="0">
                <a:latin typeface="Book Antiqua" panose="02040602050305030304" pitchFamily="18" charset="0"/>
              </a:rPr>
              <a:t>– </a:t>
            </a:r>
          </a:p>
          <a:p>
            <a:pPr marL="0" lvl="0" indent="0" algn="just">
              <a:lnSpc>
                <a:spcPct val="170000"/>
              </a:lnSpc>
              <a:spcBef>
                <a:spcPts val="0"/>
              </a:spcBef>
              <a:buNone/>
            </a:pPr>
            <a:r>
              <a:rPr lang="en-US" dirty="0">
                <a:latin typeface="Book Antiqua" panose="02040602050305030304" pitchFamily="18" charset="0"/>
              </a:rPr>
              <a:t>	</a:t>
            </a:r>
            <a:r>
              <a:rPr lang="en-US" dirty="0" smtClean="0">
                <a:latin typeface="Book Antiqua" panose="02040602050305030304" pitchFamily="18" charset="0"/>
              </a:rPr>
              <a:t>Amazon </a:t>
            </a:r>
            <a:r>
              <a:rPr lang="en-US" dirty="0">
                <a:latin typeface="Book Antiqua" panose="02040602050305030304" pitchFamily="18" charset="0"/>
              </a:rPr>
              <a:t>Web Services (AWS), </a:t>
            </a:r>
            <a:r>
              <a:rPr lang="en-US" dirty="0" smtClean="0">
                <a:latin typeface="Book Antiqua" panose="02040602050305030304" pitchFamily="18" charset="0"/>
              </a:rPr>
              <a:t>Google </a:t>
            </a:r>
            <a:r>
              <a:rPr lang="en-US" dirty="0">
                <a:latin typeface="Book Antiqua" panose="02040602050305030304" pitchFamily="18" charset="0"/>
              </a:rPr>
              <a:t>and </a:t>
            </a:r>
            <a:r>
              <a:rPr lang="en-US" dirty="0" smtClean="0">
                <a:latin typeface="Book Antiqua" panose="02040602050305030304" pitchFamily="18" charset="0"/>
              </a:rPr>
              <a:t>Microsoft</a:t>
            </a:r>
          </a:p>
          <a:p>
            <a:pPr algn="just">
              <a:lnSpc>
                <a:spcPct val="170000"/>
              </a:lnSpc>
              <a:spcBef>
                <a:spcPts val="0"/>
              </a:spcBef>
            </a:pPr>
            <a:r>
              <a:rPr lang="en-US" u="sng" dirty="0" smtClean="0">
                <a:solidFill>
                  <a:srgbClr val="C00000"/>
                </a:solidFill>
                <a:latin typeface="Book Antiqua" panose="02040602050305030304" pitchFamily="18" charset="0"/>
              </a:rPr>
              <a:t>S3</a:t>
            </a:r>
            <a:r>
              <a:rPr lang="en-US" dirty="0" smtClean="0">
                <a:solidFill>
                  <a:srgbClr val="C00000"/>
                </a:solidFill>
                <a:latin typeface="Book Antiqua" panose="02040602050305030304" pitchFamily="18" charset="0"/>
              </a:rPr>
              <a:t> , EC2, </a:t>
            </a:r>
            <a:r>
              <a:rPr lang="en-US" dirty="0">
                <a:latin typeface="Book Antiqua" panose="02040602050305030304" pitchFamily="18" charset="0"/>
              </a:rPr>
              <a:t> </a:t>
            </a:r>
            <a:r>
              <a:rPr lang="en-US" u="sng" dirty="0">
                <a:solidFill>
                  <a:srgbClr val="C00000"/>
                </a:solidFill>
                <a:latin typeface="Book Antiqua" panose="02040602050305030304" pitchFamily="18" charset="0"/>
              </a:rPr>
              <a:t>Google Compute Engine</a:t>
            </a:r>
            <a:r>
              <a:rPr lang="en-US" dirty="0">
                <a:solidFill>
                  <a:srgbClr val="C00000"/>
                </a:solidFill>
                <a:latin typeface="Book Antiqua" panose="02040602050305030304" pitchFamily="18" charset="0"/>
              </a:rPr>
              <a:t>.</a:t>
            </a:r>
          </a:p>
          <a:p>
            <a:pPr marL="0" lvl="0" indent="0">
              <a:lnSpc>
                <a:spcPct val="150000"/>
              </a:lnSpc>
              <a:spcBef>
                <a:spcPts val="0"/>
              </a:spcBef>
              <a:buNone/>
            </a:pPr>
            <a:endParaRPr lang="en-IN" dirty="0">
              <a:solidFill>
                <a:srgbClr val="C00000"/>
              </a:solidFill>
              <a:latin typeface="Book Antiqua" panose="02040602050305030304" pitchFamily="18" charset="0"/>
            </a:endParaRPr>
          </a:p>
          <a:p>
            <a:endParaRPr lang="en-IN" dirty="0"/>
          </a:p>
        </p:txBody>
      </p:sp>
    </p:spTree>
    <p:extLst>
      <p:ext uri="{BB962C8B-B14F-4D97-AF65-F5344CB8AC3E}">
        <p14:creationId xmlns:p14="http://schemas.microsoft.com/office/powerpoint/2010/main" val="31241390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8017" y="1081043"/>
            <a:ext cx="10515600" cy="5267506"/>
          </a:xfrm>
        </p:spPr>
        <p:txBody>
          <a:bodyPr>
            <a:normAutofit lnSpcReduction="10000"/>
          </a:bodyPr>
          <a:lstStyle/>
          <a:p>
            <a:pPr marL="0" indent="0">
              <a:buNone/>
            </a:pPr>
            <a:r>
              <a:rPr lang="en-IN" dirty="0">
                <a:solidFill>
                  <a:srgbClr val="C00000"/>
                </a:solidFill>
                <a:latin typeface="Book Antiqua" panose="02040602050305030304" pitchFamily="18" charset="0"/>
              </a:rPr>
              <a:t>Platform as a Service (PaaS)</a:t>
            </a:r>
          </a:p>
          <a:p>
            <a:pPr algn="just">
              <a:lnSpc>
                <a:spcPct val="150000"/>
              </a:lnSpc>
              <a:spcBef>
                <a:spcPts val="0"/>
              </a:spcBef>
            </a:pPr>
            <a:r>
              <a:rPr lang="en-US" dirty="0">
                <a:latin typeface="Book Antiqua" panose="02040602050305030304" pitchFamily="18" charset="0"/>
              </a:rPr>
              <a:t>Platform as a Service (PaaS) provides hardware and software infrastructure that you can use to develop and maintain applications. The cloud provider hosts the hardware and the software development tools in its data center. </a:t>
            </a:r>
            <a:r>
              <a:rPr lang="en-US" dirty="0">
                <a:solidFill>
                  <a:srgbClr val="FF0000"/>
                </a:solidFill>
                <a:latin typeface="Book Antiqua" panose="02040602050305030304" pitchFamily="18" charset="0"/>
              </a:rPr>
              <a:t>You can build, test, run, and scale applications faster and at a lower cost by using PaaS than on your on-premises infrastructure</a:t>
            </a:r>
            <a:r>
              <a:rPr lang="en-US" dirty="0" smtClean="0">
                <a:latin typeface="Book Antiqua" panose="02040602050305030304" pitchFamily="18" charset="0"/>
              </a:rPr>
              <a:t>.</a:t>
            </a:r>
          </a:p>
          <a:p>
            <a:pPr algn="just">
              <a:lnSpc>
                <a:spcPct val="150000"/>
              </a:lnSpc>
              <a:spcBef>
                <a:spcPts val="0"/>
              </a:spcBef>
            </a:pPr>
            <a:r>
              <a:rPr lang="en-US" b="1" dirty="0">
                <a:latin typeface="Book Antiqua" panose="02040602050305030304" pitchFamily="18" charset="0"/>
              </a:rPr>
              <a:t>Example:</a:t>
            </a:r>
            <a:r>
              <a:rPr lang="en-US" dirty="0">
                <a:latin typeface="Book Antiqua" panose="02040602050305030304" pitchFamily="18" charset="0"/>
              </a:rPr>
              <a:t> Google App Engine, Force.com, </a:t>
            </a:r>
            <a:r>
              <a:rPr lang="en-US" dirty="0" smtClean="0">
                <a:latin typeface="Book Antiqua" panose="02040602050305030304" pitchFamily="18" charset="0"/>
              </a:rPr>
              <a:t>Windows Azure, Cloud run</a:t>
            </a:r>
            <a:endParaRPr lang="en-IN" dirty="0">
              <a:latin typeface="Book Antiqua" panose="02040602050305030304" pitchFamily="18" charset="0"/>
            </a:endParaRPr>
          </a:p>
        </p:txBody>
      </p:sp>
    </p:spTree>
    <p:extLst>
      <p:ext uri="{BB962C8B-B14F-4D97-AF65-F5344CB8AC3E}">
        <p14:creationId xmlns:p14="http://schemas.microsoft.com/office/powerpoint/2010/main" val="85052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solidFill>
                  <a:srgbClr val="C00000"/>
                </a:solidFill>
                <a:latin typeface="Book Antiqua" panose="02040602050305030304" pitchFamily="18" charset="0"/>
              </a:rPr>
              <a:t>Software as a Service (SaaS</a:t>
            </a:r>
            <a:r>
              <a:rPr lang="en-US" dirty="0" smtClean="0">
                <a:solidFill>
                  <a:srgbClr val="C00000"/>
                </a:solidFill>
                <a:latin typeface="Book Antiqua" panose="02040602050305030304" pitchFamily="18" charset="0"/>
              </a:rPr>
              <a:t>):</a:t>
            </a:r>
          </a:p>
          <a:p>
            <a:pPr marL="0" indent="0">
              <a:lnSpc>
                <a:spcPct val="150000"/>
              </a:lnSpc>
              <a:spcBef>
                <a:spcPts val="0"/>
              </a:spcBef>
              <a:buNone/>
            </a:pPr>
            <a:r>
              <a:rPr lang="en-US" dirty="0" smtClean="0">
                <a:latin typeface="Book Antiqua" panose="02040602050305030304" pitchFamily="18" charset="0"/>
              </a:rPr>
              <a:t>Provides</a:t>
            </a:r>
            <a:r>
              <a:rPr lang="en-US" dirty="0" smtClean="0">
                <a:solidFill>
                  <a:srgbClr val="C00000"/>
                </a:solidFill>
                <a:latin typeface="Book Antiqua" panose="02040602050305030304" pitchFamily="18" charset="0"/>
              </a:rPr>
              <a:t> </a:t>
            </a:r>
            <a:r>
              <a:rPr lang="en-US" dirty="0">
                <a:latin typeface="Book Antiqua" panose="02040602050305030304" pitchFamily="18" charset="0"/>
              </a:rPr>
              <a:t>the entire software application over the internet. You can use it to perform different tasks. The cloud provider hosts the hardware, the software tools, and the application itself in its data </a:t>
            </a:r>
            <a:r>
              <a:rPr lang="en-US" dirty="0" smtClean="0">
                <a:latin typeface="Book Antiqua" panose="02040602050305030304" pitchFamily="18" charset="0"/>
              </a:rPr>
              <a:t>center.</a:t>
            </a:r>
          </a:p>
          <a:p>
            <a:pPr marL="0" indent="0">
              <a:lnSpc>
                <a:spcPct val="150000"/>
              </a:lnSpc>
              <a:spcBef>
                <a:spcPts val="0"/>
              </a:spcBef>
              <a:buNone/>
            </a:pPr>
            <a:r>
              <a:rPr lang="en-US" dirty="0" smtClean="0">
                <a:latin typeface="Book Antiqua" panose="02040602050305030304" pitchFamily="18" charset="0"/>
              </a:rPr>
              <a:t>Dropbox, </a:t>
            </a:r>
            <a:r>
              <a:rPr lang="en-US" dirty="0" err="1" smtClean="0">
                <a:latin typeface="Book Antiqua" panose="02040602050305030304" pitchFamily="18" charset="0"/>
              </a:rPr>
              <a:t>gmail</a:t>
            </a:r>
            <a:r>
              <a:rPr lang="en-US" dirty="0" smtClean="0">
                <a:latin typeface="Book Antiqua" panose="02040602050305030304" pitchFamily="18" charset="0"/>
              </a:rPr>
              <a:t>, Google </a:t>
            </a:r>
            <a:r>
              <a:rPr lang="en-US" dirty="0" err="1" smtClean="0">
                <a:latin typeface="Book Antiqua" panose="02040602050305030304" pitchFamily="18" charset="0"/>
              </a:rPr>
              <a:t>drive,Google</a:t>
            </a:r>
            <a:r>
              <a:rPr lang="en-US" dirty="0" smtClean="0">
                <a:latin typeface="Book Antiqua" panose="02040602050305030304" pitchFamily="18" charset="0"/>
              </a:rPr>
              <a:t> doc </a:t>
            </a:r>
            <a:r>
              <a:rPr lang="en-US" dirty="0" err="1" smtClean="0">
                <a:latin typeface="Book Antiqua" panose="02040602050305030304" pitchFamily="18" charset="0"/>
              </a:rPr>
              <a:t>etc</a:t>
            </a:r>
            <a:endParaRPr lang="en-IN" dirty="0">
              <a:latin typeface="Book Antiqua" panose="02040602050305030304" pitchFamily="18" charset="0"/>
            </a:endParaRPr>
          </a:p>
        </p:txBody>
      </p:sp>
    </p:spTree>
    <p:extLst>
      <p:ext uri="{BB962C8B-B14F-4D97-AF65-F5344CB8AC3E}">
        <p14:creationId xmlns:p14="http://schemas.microsoft.com/office/powerpoint/2010/main" val="396057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322406" y="1319904"/>
            <a:ext cx="8765177" cy="4534693"/>
          </a:xfrm>
          <a:prstGeom prst="rect">
            <a:avLst/>
          </a:prstGeom>
        </p:spPr>
      </p:pic>
      <p:sp>
        <p:nvSpPr>
          <p:cNvPr id="2" name="TextBox 1"/>
          <p:cNvSpPr txBox="1"/>
          <p:nvPr/>
        </p:nvSpPr>
        <p:spPr>
          <a:xfrm>
            <a:off x="1293779" y="690664"/>
            <a:ext cx="8793804" cy="523220"/>
          </a:xfrm>
          <a:prstGeom prst="rect">
            <a:avLst/>
          </a:prstGeom>
          <a:noFill/>
        </p:spPr>
        <p:txBody>
          <a:bodyPr wrap="square" rtlCol="0">
            <a:spAutoFit/>
          </a:bodyPr>
          <a:lstStyle/>
          <a:p>
            <a:pPr algn="ctr"/>
            <a:r>
              <a:rPr lang="en-US" sz="2800" b="1" dirty="0" smtClean="0">
                <a:solidFill>
                  <a:srgbClr val="C00000"/>
                </a:solidFill>
                <a:latin typeface="Book Antiqua" panose="02040602050305030304" pitchFamily="18" charset="0"/>
              </a:rPr>
              <a:t>Hybrid Cloud</a:t>
            </a:r>
            <a:endParaRPr lang="en-US" sz="2800" b="1" dirty="0">
              <a:solidFill>
                <a:srgbClr val="C00000"/>
              </a:solidFill>
              <a:latin typeface="Book Antiqua" panose="02040602050305030304" pitchFamily="18" charset="0"/>
            </a:endParaRPr>
          </a:p>
        </p:txBody>
      </p:sp>
    </p:spTree>
    <p:extLst>
      <p:ext uri="{BB962C8B-B14F-4D97-AF65-F5344CB8AC3E}">
        <p14:creationId xmlns:p14="http://schemas.microsoft.com/office/powerpoint/2010/main" val="89316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lstStyle/>
          <a:p>
            <a:r>
              <a:rPr lang="en-IN" b="1" i="1" dirty="0" smtClean="0">
                <a:solidFill>
                  <a:srgbClr val="FF0000"/>
                </a:solidFill>
              </a:rPr>
              <a:t>Literature </a:t>
            </a:r>
            <a:r>
              <a:rPr lang="en-IN" b="1" i="1" dirty="0">
                <a:solidFill>
                  <a:srgbClr val="FF0000"/>
                </a:solidFill>
              </a:rPr>
              <a:t>review</a:t>
            </a:r>
            <a:endParaRPr lang="en-IN" i="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7606580"/>
              </p:ext>
            </p:extLst>
          </p:nvPr>
        </p:nvGraphicFramePr>
        <p:xfrm>
          <a:off x="762000" y="1524000"/>
          <a:ext cx="11049000" cy="4800600"/>
        </p:xfrm>
        <a:graphic>
          <a:graphicData uri="http://schemas.openxmlformats.org/drawingml/2006/table">
            <a:tbl>
              <a:tblPr firstRow="1" firstCol="1" bandRow="1"/>
              <a:tblGrid>
                <a:gridCol w="2209800"/>
                <a:gridCol w="2209800"/>
                <a:gridCol w="2209800"/>
                <a:gridCol w="2209800"/>
                <a:gridCol w="2209800"/>
              </a:tblGrid>
              <a:tr h="240030">
                <a:tc>
                  <a:txBody>
                    <a:bodyPr/>
                    <a:lstStyle/>
                    <a:p>
                      <a:pPr>
                        <a:lnSpc>
                          <a:spcPct val="115000"/>
                        </a:lnSpc>
                        <a:spcAft>
                          <a:spcPts val="0"/>
                        </a:spcAft>
                      </a:pPr>
                      <a:r>
                        <a:rPr lang="en-IN" sz="1100" b="1">
                          <a:effectLst/>
                          <a:latin typeface="Times New Roman"/>
                          <a:ea typeface="Calibri"/>
                          <a:cs typeface="Times New Roman"/>
                        </a:rPr>
                        <a:t>Year</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Authors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Focus Area</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Key Contribution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a:effectLst/>
                          <a:latin typeface="Times New Roman"/>
                          <a:ea typeface="Calibri"/>
                          <a:cs typeface="Times New Roman"/>
                        </a:rPr>
                        <a:t>Why It Is Useful</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90">
                <a:tc>
                  <a:txBody>
                    <a:bodyPr/>
                    <a:lstStyle/>
                    <a:p>
                      <a:pPr>
                        <a:lnSpc>
                          <a:spcPct val="115000"/>
                        </a:lnSpc>
                        <a:spcAft>
                          <a:spcPts val="0"/>
                        </a:spcAft>
                      </a:pPr>
                      <a:r>
                        <a:rPr lang="en-IN" sz="1100">
                          <a:effectLst/>
                          <a:latin typeface="Times New Roman"/>
                          <a:ea typeface="Calibri"/>
                          <a:cs typeface="Times New Roman"/>
                        </a:rPr>
                        <a:t>2020</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R. Verma, N. Gupta</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Environmental Impact of Cloud DCs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Highlighted energy consumption patterns and carbon footprint of Indian cloud data centers.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Helps researchers understand baseline environmental challenges in cloud systems.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90">
                <a:tc>
                  <a:txBody>
                    <a:bodyPr/>
                    <a:lstStyle/>
                    <a:p>
                      <a:pPr>
                        <a:lnSpc>
                          <a:spcPct val="115000"/>
                        </a:lnSpc>
                        <a:spcAft>
                          <a:spcPts val="0"/>
                        </a:spcAft>
                      </a:pPr>
                      <a:r>
                        <a:rPr lang="en-IN" sz="1100">
                          <a:effectLst/>
                          <a:latin typeface="Times New Roman"/>
                          <a:ea typeface="Calibri"/>
                          <a:cs typeface="Times New Roman"/>
                        </a:rPr>
                        <a:t>2021</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L. Kumar, P. Sharma, M. Ahmed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Green IT Architecture</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Proposed sustainable architectures for reducing cloud energy usage.</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Provides early architectural blueprints for designing energy-efficient cloud setups.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90">
                <a:tc>
                  <a:txBody>
                    <a:bodyPr/>
                    <a:lstStyle/>
                    <a:p>
                      <a:pPr>
                        <a:lnSpc>
                          <a:spcPct val="115000"/>
                        </a:lnSpc>
                        <a:spcAft>
                          <a:spcPts val="0"/>
                        </a:spcAft>
                      </a:pPr>
                      <a:r>
                        <a:rPr lang="en-IN" sz="1100">
                          <a:effectLst/>
                          <a:latin typeface="Times New Roman"/>
                          <a:ea typeface="Calibri"/>
                          <a:cs typeface="Times New Roman"/>
                        </a:rPr>
                        <a:t>2022</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Y. Zhang, H. Li</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Technical Barriers in Cloud Sustainability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Analyzed technical limitations like cooling inefficiencies and virtualization overhead.</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Identifies bottlenecks that must be addressed to improve cloud sustainability.</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90">
                <a:tc>
                  <a:txBody>
                    <a:bodyPr/>
                    <a:lstStyle/>
                    <a:p>
                      <a:pPr>
                        <a:lnSpc>
                          <a:spcPct val="115000"/>
                        </a:lnSpc>
                        <a:spcAft>
                          <a:spcPts val="0"/>
                        </a:spcAft>
                      </a:pPr>
                      <a:r>
                        <a:rPr lang="en-IN" sz="1100">
                          <a:effectLst/>
                          <a:latin typeface="Times New Roman"/>
                          <a:ea typeface="Calibri"/>
                          <a:cs typeface="Times New Roman"/>
                        </a:rPr>
                        <a:t>2023</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 Patel, J. Singh</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AI-driven Optimization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Introduced machine learning techniques for cloud energy optimization.</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Demonstrates how AI can enhance efficiency and reduce energy waste in cloud platforms.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90">
                <a:tc>
                  <a:txBody>
                    <a:bodyPr/>
                    <a:lstStyle/>
                    <a:p>
                      <a:pPr>
                        <a:lnSpc>
                          <a:spcPct val="115000"/>
                        </a:lnSpc>
                        <a:spcAft>
                          <a:spcPts val="0"/>
                        </a:spcAft>
                      </a:pPr>
                      <a:r>
                        <a:rPr lang="en-IN" sz="1100">
                          <a:effectLst/>
                          <a:latin typeface="Times New Roman"/>
                          <a:ea typeface="Calibri"/>
                          <a:cs typeface="Times New Roman"/>
                        </a:rPr>
                        <a:t>2024</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T. Wang, X. Zhao</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Carbon-aware Scheduling</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Developed workload scheduling models to minimize carbon emissions.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Provides actionable scheduling strategies for reducing carbon footprints in real-time workloads.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0120">
                <a:tc>
                  <a:txBody>
                    <a:bodyPr/>
                    <a:lstStyle/>
                    <a:p>
                      <a:pPr>
                        <a:lnSpc>
                          <a:spcPct val="115000"/>
                        </a:lnSpc>
                        <a:spcAft>
                          <a:spcPts val="0"/>
                        </a:spcAft>
                      </a:pPr>
                      <a:r>
                        <a:rPr lang="en-IN" sz="1100">
                          <a:effectLst/>
                          <a:latin typeface="Times New Roman"/>
                          <a:ea typeface="Calibri"/>
                          <a:cs typeface="Times New Roman"/>
                        </a:rPr>
                        <a:t>2025</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S. Mehra, D. Thomas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Net-zero Cloud Infrastructure</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a:effectLst/>
                          <a:latin typeface="Times New Roman"/>
                          <a:ea typeface="Calibri"/>
                          <a:cs typeface="Times New Roman"/>
                        </a:rPr>
                        <a:t>Explored emerging net-zero cloud technologies and circular digital systems.</a:t>
                      </a:r>
                      <a:endParaRPr lang="en-IN"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dirty="0">
                          <a:effectLst/>
                          <a:latin typeface="Times New Roman"/>
                          <a:ea typeface="Calibri"/>
                          <a:cs typeface="Times New Roman"/>
                        </a:rPr>
                        <a:t>Supports long-term planning toward carbon-neutral and resource-efficient cloud ecosystems.</a:t>
                      </a:r>
                      <a:endParaRPr lang="en-IN"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990600" y="990600"/>
            <a:ext cx="9601200" cy="461665"/>
          </a:xfrm>
          <a:prstGeom prst="rect">
            <a:avLst/>
          </a:prstGeom>
        </p:spPr>
        <p:txBody>
          <a:bodyPr wrap="square">
            <a:spAutoFit/>
          </a:bodyPr>
          <a:lstStyle/>
          <a:p>
            <a:r>
              <a:rPr lang="en-IN" sz="2400" b="1" i="1" dirty="0">
                <a:solidFill>
                  <a:srgbClr val="FF0000"/>
                </a:solidFill>
              </a:rPr>
              <a:t>Technical Perspectives on Sustainable Cloud Computing</a:t>
            </a:r>
            <a:endParaRPr lang="en-IN" sz="2400" i="1" dirty="0">
              <a:solidFill>
                <a:srgbClr val="FF0000"/>
              </a:solidFill>
            </a:endParaRPr>
          </a:p>
        </p:txBody>
      </p:sp>
    </p:spTree>
    <p:extLst>
      <p:ext uri="{BB962C8B-B14F-4D97-AF65-F5344CB8AC3E}">
        <p14:creationId xmlns:p14="http://schemas.microsoft.com/office/powerpoint/2010/main" val="2270938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2673</Words>
  <Application>Microsoft Office PowerPoint</Application>
  <PresentationFormat>Custom</PresentationFormat>
  <Paragraphs>183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Presentation Agenda</vt:lpstr>
      <vt:lpstr>Abstract</vt:lpstr>
      <vt:lpstr>Green Cloud Computing</vt:lpstr>
      <vt:lpstr>Cloud Computing Services </vt:lpstr>
      <vt:lpstr>PowerPoint Presentation</vt:lpstr>
      <vt:lpstr>PowerPoint Presentation</vt:lpstr>
      <vt:lpstr>PowerPoint Presentation</vt:lpstr>
      <vt:lpstr>Literature review</vt:lpstr>
      <vt:lpstr>Economic Perspectives on Sustainable Cloud Computing</vt:lpstr>
      <vt:lpstr>Social Perspectives on Sustainable Cloud Computing</vt:lpstr>
      <vt:lpstr>Drivers of Green Cloud Computing</vt:lpstr>
      <vt:lpstr>Techniques and Technologies in Green Cloud Computing</vt:lpstr>
      <vt:lpstr>PowerPoint Presentation</vt:lpstr>
      <vt:lpstr>Future Trends and Research Directions</vt:lpstr>
      <vt:lpstr>Conclusion</vt:lpstr>
      <vt:lpstr>References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modified xsi:type="dcterms:W3CDTF">2025-12-25T02:27:05Z</dcterms:modified>
</cp:coreProperties>
</file>